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105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EDA96F8-2724-4A36-A959-01F9BFB91F92}"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1A7760-4BC9-4A32-BFD5-9CF329B535B2}" type="slidenum">
              <a:rPr lang="en-GB" smtClean="0"/>
              <a:t>‹#›</a:t>
            </a:fld>
            <a:endParaRPr lang="en-GB"/>
          </a:p>
        </p:txBody>
      </p:sp>
    </p:spTree>
    <p:extLst>
      <p:ext uri="{BB962C8B-B14F-4D97-AF65-F5344CB8AC3E}">
        <p14:creationId xmlns:p14="http://schemas.microsoft.com/office/powerpoint/2010/main" val="772765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EDA96F8-2724-4A36-A959-01F9BFB91F92}"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1A7760-4BC9-4A32-BFD5-9CF329B535B2}" type="slidenum">
              <a:rPr lang="en-GB" smtClean="0"/>
              <a:t>‹#›</a:t>
            </a:fld>
            <a:endParaRPr lang="en-GB"/>
          </a:p>
        </p:txBody>
      </p:sp>
    </p:spTree>
    <p:extLst>
      <p:ext uri="{BB962C8B-B14F-4D97-AF65-F5344CB8AC3E}">
        <p14:creationId xmlns:p14="http://schemas.microsoft.com/office/powerpoint/2010/main" val="904027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EDA96F8-2724-4A36-A959-01F9BFB91F92}"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1A7760-4BC9-4A32-BFD5-9CF329B535B2}" type="slidenum">
              <a:rPr lang="en-GB" smtClean="0"/>
              <a:t>‹#›</a:t>
            </a:fld>
            <a:endParaRPr lang="en-GB"/>
          </a:p>
        </p:txBody>
      </p:sp>
    </p:spTree>
    <p:extLst>
      <p:ext uri="{BB962C8B-B14F-4D97-AF65-F5344CB8AC3E}">
        <p14:creationId xmlns:p14="http://schemas.microsoft.com/office/powerpoint/2010/main" val="1408993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EDA96F8-2724-4A36-A959-01F9BFB91F92}"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1A7760-4BC9-4A32-BFD5-9CF329B535B2}" type="slidenum">
              <a:rPr lang="en-GB" smtClean="0"/>
              <a:t>‹#›</a:t>
            </a:fld>
            <a:endParaRPr lang="en-GB"/>
          </a:p>
        </p:txBody>
      </p:sp>
    </p:spTree>
    <p:extLst>
      <p:ext uri="{BB962C8B-B14F-4D97-AF65-F5344CB8AC3E}">
        <p14:creationId xmlns:p14="http://schemas.microsoft.com/office/powerpoint/2010/main" val="384404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EDA96F8-2724-4A36-A959-01F9BFB91F92}"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1A7760-4BC9-4A32-BFD5-9CF329B535B2}" type="slidenum">
              <a:rPr lang="en-GB" smtClean="0"/>
              <a:t>‹#›</a:t>
            </a:fld>
            <a:endParaRPr lang="en-GB"/>
          </a:p>
        </p:txBody>
      </p:sp>
    </p:spTree>
    <p:extLst>
      <p:ext uri="{BB962C8B-B14F-4D97-AF65-F5344CB8AC3E}">
        <p14:creationId xmlns:p14="http://schemas.microsoft.com/office/powerpoint/2010/main" val="100869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EDA96F8-2724-4A36-A959-01F9BFB91F92}" type="datetimeFigureOut">
              <a:rPr lang="en-GB" smtClean="0"/>
              <a:t>11/09/2024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1A7760-4BC9-4A32-BFD5-9CF329B535B2}" type="slidenum">
              <a:rPr lang="en-GB" smtClean="0"/>
              <a:t>‹#›</a:t>
            </a:fld>
            <a:endParaRPr lang="en-GB"/>
          </a:p>
        </p:txBody>
      </p:sp>
    </p:spTree>
    <p:extLst>
      <p:ext uri="{BB962C8B-B14F-4D97-AF65-F5344CB8AC3E}">
        <p14:creationId xmlns:p14="http://schemas.microsoft.com/office/powerpoint/2010/main" val="2261285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EDA96F8-2724-4A36-A959-01F9BFB91F92}" type="datetimeFigureOut">
              <a:rPr lang="en-GB" smtClean="0"/>
              <a:t>11/09/2024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1A7760-4BC9-4A32-BFD5-9CF329B535B2}" type="slidenum">
              <a:rPr lang="en-GB" smtClean="0"/>
              <a:t>‹#›</a:t>
            </a:fld>
            <a:endParaRPr lang="en-GB"/>
          </a:p>
        </p:txBody>
      </p:sp>
    </p:spTree>
    <p:extLst>
      <p:ext uri="{BB962C8B-B14F-4D97-AF65-F5344CB8AC3E}">
        <p14:creationId xmlns:p14="http://schemas.microsoft.com/office/powerpoint/2010/main" val="3062013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EDA96F8-2724-4A36-A959-01F9BFB91F92}" type="datetimeFigureOut">
              <a:rPr lang="en-GB" smtClean="0"/>
              <a:t>11/09/2024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1A7760-4BC9-4A32-BFD5-9CF329B535B2}" type="slidenum">
              <a:rPr lang="en-GB" smtClean="0"/>
              <a:t>‹#›</a:t>
            </a:fld>
            <a:endParaRPr lang="en-GB"/>
          </a:p>
        </p:txBody>
      </p:sp>
    </p:spTree>
    <p:extLst>
      <p:ext uri="{BB962C8B-B14F-4D97-AF65-F5344CB8AC3E}">
        <p14:creationId xmlns:p14="http://schemas.microsoft.com/office/powerpoint/2010/main" val="3138964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DA96F8-2724-4A36-A959-01F9BFB91F92}" type="datetimeFigureOut">
              <a:rPr lang="en-GB" smtClean="0"/>
              <a:t>11/09/2024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1A7760-4BC9-4A32-BFD5-9CF329B535B2}" type="slidenum">
              <a:rPr lang="en-GB" smtClean="0"/>
              <a:t>‹#›</a:t>
            </a:fld>
            <a:endParaRPr lang="en-GB"/>
          </a:p>
        </p:txBody>
      </p:sp>
    </p:spTree>
    <p:extLst>
      <p:ext uri="{BB962C8B-B14F-4D97-AF65-F5344CB8AC3E}">
        <p14:creationId xmlns:p14="http://schemas.microsoft.com/office/powerpoint/2010/main" val="1443473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EDA96F8-2724-4A36-A959-01F9BFB91F92}" type="datetimeFigureOut">
              <a:rPr lang="en-GB" smtClean="0"/>
              <a:t>11/09/2024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1A7760-4BC9-4A32-BFD5-9CF329B535B2}" type="slidenum">
              <a:rPr lang="en-GB" smtClean="0"/>
              <a:t>‹#›</a:t>
            </a:fld>
            <a:endParaRPr lang="en-GB"/>
          </a:p>
        </p:txBody>
      </p:sp>
    </p:spTree>
    <p:extLst>
      <p:ext uri="{BB962C8B-B14F-4D97-AF65-F5344CB8AC3E}">
        <p14:creationId xmlns:p14="http://schemas.microsoft.com/office/powerpoint/2010/main" val="3847796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EDA96F8-2724-4A36-A959-01F9BFB91F92}" type="datetimeFigureOut">
              <a:rPr lang="en-GB" smtClean="0"/>
              <a:t>11/09/2024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1A7760-4BC9-4A32-BFD5-9CF329B535B2}" type="slidenum">
              <a:rPr lang="en-GB" smtClean="0"/>
              <a:t>‹#›</a:t>
            </a:fld>
            <a:endParaRPr lang="en-GB"/>
          </a:p>
        </p:txBody>
      </p:sp>
    </p:spTree>
    <p:extLst>
      <p:ext uri="{BB962C8B-B14F-4D97-AF65-F5344CB8AC3E}">
        <p14:creationId xmlns:p14="http://schemas.microsoft.com/office/powerpoint/2010/main" val="2571648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DA96F8-2724-4A36-A959-01F9BFB91F92}" type="datetimeFigureOut">
              <a:rPr lang="en-GB" smtClean="0"/>
              <a:t>11/09/2024</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1A7760-4BC9-4A32-BFD5-9CF329B535B2}" type="slidenum">
              <a:rPr lang="en-GB" smtClean="0"/>
              <a:t>‹#›</a:t>
            </a:fld>
            <a:endParaRPr lang="en-GB"/>
          </a:p>
        </p:txBody>
      </p:sp>
    </p:spTree>
    <p:extLst>
      <p:ext uri="{BB962C8B-B14F-4D97-AF65-F5344CB8AC3E}">
        <p14:creationId xmlns:p14="http://schemas.microsoft.com/office/powerpoint/2010/main" val="26485984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1761" y="203164"/>
            <a:ext cx="9613197" cy="1661993"/>
          </a:xfrm>
          <a:prstGeom prst="rect">
            <a:avLst/>
          </a:prstGeom>
          <a:noFill/>
        </p:spPr>
        <p:txBody>
          <a:bodyPr wrap="square" rtlCol="0">
            <a:spAutoFit/>
          </a:bodyPr>
          <a:lstStyle/>
          <a:p>
            <a:pPr algn="just"/>
            <a:r>
              <a:rPr lang="en-GB" sz="1600" b="1" u="sng" dirty="0">
                <a:latin typeface="Ruluko" panose="02000000000000000000" pitchFamily="2" charset="0"/>
              </a:rPr>
              <a:t>Year </a:t>
            </a:r>
            <a:r>
              <a:rPr lang="en-GB" sz="1600" b="1" u="sng" dirty="0">
                <a:latin typeface="Ruluko" panose="02000000000000000000" pitchFamily="2" charset="0"/>
              </a:rPr>
              <a:t>6 </a:t>
            </a:r>
            <a:r>
              <a:rPr lang="en-GB" sz="1600" b="1" u="sng" dirty="0">
                <a:latin typeface="Ruluko" panose="02000000000000000000" pitchFamily="2" charset="0"/>
              </a:rPr>
              <a:t>Spelling </a:t>
            </a:r>
            <a:r>
              <a:rPr lang="en-GB" sz="1600" b="1" u="sng" dirty="0">
                <a:latin typeface="Ruluko" panose="02000000000000000000" pitchFamily="2" charset="0"/>
              </a:rPr>
              <a:t>Homework – Thursday 12</a:t>
            </a:r>
            <a:r>
              <a:rPr lang="en-GB" sz="1600" b="1" u="sng" baseline="30000" dirty="0">
                <a:latin typeface="Ruluko" panose="02000000000000000000" pitchFamily="2" charset="0"/>
              </a:rPr>
              <a:t>th</a:t>
            </a:r>
            <a:r>
              <a:rPr lang="en-GB" sz="1600" b="1" u="sng" dirty="0">
                <a:latin typeface="Ruluko" panose="02000000000000000000" pitchFamily="2" charset="0"/>
              </a:rPr>
              <a:t> September 2024</a:t>
            </a:r>
          </a:p>
          <a:p>
            <a:pPr algn="just"/>
            <a:endParaRPr lang="en-GB" sz="900" b="1" u="sng" dirty="0">
              <a:latin typeface="Ruluko" panose="02000000000000000000" pitchFamily="2" charset="0"/>
            </a:endParaRPr>
          </a:p>
          <a:p>
            <a:pPr algn="just"/>
            <a:r>
              <a:rPr lang="en-GB" sz="1400" dirty="0">
                <a:latin typeface="Ruluko" panose="02000000000000000000" pitchFamily="2" charset="0"/>
              </a:rPr>
              <a:t>The government has created lists of words that they believe every pupil in Year 6 should be able to spell. These words will form the basis of the spelling homework this year. As well as this, we will also be setting spellings to help practise certain spelling rules. </a:t>
            </a:r>
          </a:p>
          <a:p>
            <a:pPr algn="just"/>
            <a:endParaRPr lang="en-GB" sz="700" dirty="0">
              <a:latin typeface="Ruluko" panose="02000000000000000000" pitchFamily="2" charset="0"/>
            </a:endParaRPr>
          </a:p>
          <a:p>
            <a:pPr algn="just"/>
            <a:r>
              <a:rPr lang="en-GB" sz="1400" dirty="0">
                <a:latin typeface="Ruluko" panose="02000000000000000000" pitchFamily="2" charset="0"/>
              </a:rPr>
              <a:t>Below is a list of words that the children will need to learn for their test </a:t>
            </a:r>
            <a:r>
              <a:rPr lang="en-GB" sz="1400" b="1" dirty="0">
                <a:latin typeface="Ruluko" panose="02000000000000000000" pitchFamily="2" charset="0"/>
              </a:rPr>
              <a:t>next Thursday 19th September</a:t>
            </a:r>
            <a:r>
              <a:rPr lang="en-GB" sz="1400" dirty="0">
                <a:latin typeface="Ruluko" panose="02000000000000000000" pitchFamily="2" charset="0"/>
              </a:rPr>
              <a:t>. </a:t>
            </a:r>
            <a:r>
              <a:rPr lang="en-GB" sz="1400" dirty="0">
                <a:latin typeface="Ruluko" panose="02000000000000000000" pitchFamily="2" charset="0"/>
              </a:rPr>
              <a:t>If a word begins with a capital letter in this list, then it must in the test in order to be correct</a:t>
            </a:r>
            <a:r>
              <a:rPr lang="en-GB" sz="1400" dirty="0">
                <a:latin typeface="Ruluko" panose="02000000000000000000" pitchFamily="2" charset="0"/>
              </a:rPr>
              <a:t>. </a:t>
            </a:r>
            <a:r>
              <a:rPr lang="en-GB" sz="1400" b="1" dirty="0">
                <a:latin typeface="Ruluko" panose="02000000000000000000" pitchFamily="2" charset="0"/>
              </a:rPr>
              <a:t>We have put letters to pay attention to in bold to assist your revision.</a:t>
            </a:r>
            <a:endParaRPr lang="en-GB" sz="1400" b="1" dirty="0">
              <a:latin typeface="Ruluko" panose="02000000000000000000" pitchFamily="2" charset="0"/>
            </a:endParaRPr>
          </a:p>
        </p:txBody>
      </p:sp>
      <p:sp>
        <p:nvSpPr>
          <p:cNvPr id="5" name="TextBox 4"/>
          <p:cNvSpPr txBox="1"/>
          <p:nvPr/>
        </p:nvSpPr>
        <p:spPr>
          <a:xfrm>
            <a:off x="254124" y="2005075"/>
            <a:ext cx="3327854" cy="338554"/>
          </a:xfrm>
          <a:prstGeom prst="rect">
            <a:avLst/>
          </a:prstGeom>
          <a:noFill/>
          <a:ln>
            <a:solidFill>
              <a:schemeClr val="tx1"/>
            </a:solidFill>
          </a:ln>
        </p:spPr>
        <p:txBody>
          <a:bodyPr wrap="square" rtlCol="0">
            <a:spAutoFit/>
          </a:bodyPr>
          <a:lstStyle/>
          <a:p>
            <a:r>
              <a:rPr lang="en-GB" sz="1600" b="1" u="sng" dirty="0">
                <a:latin typeface="Ruluko" panose="02000000000000000000" pitchFamily="2" charset="0"/>
              </a:rPr>
              <a:t>Year 3/4 Statutory Word List </a:t>
            </a:r>
          </a:p>
        </p:txBody>
      </p:sp>
      <p:graphicFrame>
        <p:nvGraphicFramePr>
          <p:cNvPr id="6" name="Table 5"/>
          <p:cNvGraphicFramePr>
            <a:graphicFrameLocks noGrp="1"/>
          </p:cNvGraphicFramePr>
          <p:nvPr>
            <p:extLst>
              <p:ext uri="{D42A27DB-BD31-4B8C-83A1-F6EECF244321}">
                <p14:modId xmlns:p14="http://schemas.microsoft.com/office/powerpoint/2010/main" val="3523242553"/>
              </p:ext>
            </p:extLst>
          </p:nvPr>
        </p:nvGraphicFramePr>
        <p:xfrm>
          <a:off x="254124" y="2568049"/>
          <a:ext cx="9323985" cy="4026714"/>
        </p:xfrm>
        <a:graphic>
          <a:graphicData uri="http://schemas.openxmlformats.org/drawingml/2006/table">
            <a:tbl>
              <a:tblPr firstRow="1" bandRow="1">
                <a:tableStyleId>{5C22544A-7EE6-4342-B048-85BDC9FD1C3A}</a:tableStyleId>
              </a:tblPr>
              <a:tblGrid>
                <a:gridCol w="1864797">
                  <a:extLst>
                    <a:ext uri="{9D8B030D-6E8A-4147-A177-3AD203B41FA5}">
                      <a16:colId xmlns:a16="http://schemas.microsoft.com/office/drawing/2014/main" val="20000"/>
                    </a:ext>
                  </a:extLst>
                </a:gridCol>
                <a:gridCol w="1864797">
                  <a:extLst>
                    <a:ext uri="{9D8B030D-6E8A-4147-A177-3AD203B41FA5}">
                      <a16:colId xmlns:a16="http://schemas.microsoft.com/office/drawing/2014/main" val="20001"/>
                    </a:ext>
                  </a:extLst>
                </a:gridCol>
                <a:gridCol w="1864797">
                  <a:extLst>
                    <a:ext uri="{9D8B030D-6E8A-4147-A177-3AD203B41FA5}">
                      <a16:colId xmlns:a16="http://schemas.microsoft.com/office/drawing/2014/main" val="20002"/>
                    </a:ext>
                  </a:extLst>
                </a:gridCol>
                <a:gridCol w="1864797">
                  <a:extLst>
                    <a:ext uri="{9D8B030D-6E8A-4147-A177-3AD203B41FA5}">
                      <a16:colId xmlns:a16="http://schemas.microsoft.com/office/drawing/2014/main" val="20003"/>
                    </a:ext>
                  </a:extLst>
                </a:gridCol>
                <a:gridCol w="1864797">
                  <a:extLst>
                    <a:ext uri="{9D8B030D-6E8A-4147-A177-3AD203B41FA5}">
                      <a16:colId xmlns:a16="http://schemas.microsoft.com/office/drawing/2014/main" val="20004"/>
                    </a:ext>
                  </a:extLst>
                </a:gridCol>
              </a:tblGrid>
              <a:tr h="321894">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500" dirty="0" smtClean="0">
                          <a:solidFill>
                            <a:schemeClr val="tx1"/>
                          </a:solidFill>
                          <a:latin typeface="Ruluko" panose="02000000000000000000" pitchFamily="2" charset="0"/>
                        </a:rPr>
                        <a:t>Look</a:t>
                      </a:r>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500" dirty="0" smtClean="0">
                          <a:solidFill>
                            <a:schemeClr val="tx1"/>
                          </a:solidFill>
                          <a:latin typeface="Ruluko" panose="02000000000000000000" pitchFamily="2" charset="0"/>
                        </a:rPr>
                        <a:t>Cover</a:t>
                      </a:r>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500" dirty="0" smtClean="0">
                          <a:solidFill>
                            <a:schemeClr val="tx1"/>
                          </a:solidFill>
                          <a:latin typeface="Ruluko" panose="02000000000000000000" pitchFamily="2" charset="0"/>
                        </a:rPr>
                        <a:t>Write</a:t>
                      </a:r>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500" dirty="0" smtClean="0">
                          <a:solidFill>
                            <a:schemeClr val="tx1"/>
                          </a:solidFill>
                          <a:latin typeface="Ruluko" panose="02000000000000000000" pitchFamily="2" charset="0"/>
                        </a:rPr>
                        <a:t>Check</a:t>
                      </a:r>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482">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en-US" sz="1800" b="0" dirty="0" smtClean="0">
                          <a:solidFill>
                            <a:schemeClr val="tx1"/>
                          </a:solidFill>
                          <a:latin typeface="Ruluko" panose="02000000000000000000" pitchFamily="2" charset="0"/>
                        </a:rPr>
                        <a:t>a</a:t>
                      </a:r>
                      <a:r>
                        <a:rPr lang="en-US" sz="1800" b="1" dirty="0" smtClean="0">
                          <a:solidFill>
                            <a:schemeClr val="tx1"/>
                          </a:solidFill>
                          <a:latin typeface="Ruluko" panose="02000000000000000000" pitchFamily="2" charset="0"/>
                        </a:rPr>
                        <a:t>cc</a:t>
                      </a:r>
                      <a:r>
                        <a:rPr lang="en-US" sz="1800" b="0" dirty="0" smtClean="0">
                          <a:solidFill>
                            <a:schemeClr val="tx1"/>
                          </a:solidFill>
                          <a:latin typeface="Ruluko" panose="02000000000000000000" pitchFamily="2" charset="0"/>
                        </a:rPr>
                        <a:t>ident</a:t>
                      </a:r>
                      <a:endParaRPr lang="en-GB" sz="1800" b="1" dirty="0">
                        <a:solidFill>
                          <a:schemeClr val="tx1"/>
                        </a:solidFill>
                        <a:latin typeface="Ruluko" panose="02000000000000000000" pitchFamily="2" charset="0"/>
                      </a:endParaRPr>
                    </a:p>
                  </a:txBody>
                  <a:tcPr marL="74297" marR="74297"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48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GB" sz="1800" dirty="0" smtClean="0">
                          <a:solidFill>
                            <a:schemeClr val="tx1"/>
                          </a:solidFill>
                          <a:latin typeface="Ruluko" panose="02000000000000000000" pitchFamily="2" charset="0"/>
                        </a:rPr>
                        <a:t>bel</a:t>
                      </a:r>
                      <a:r>
                        <a:rPr lang="en-GB" sz="1800" b="1" dirty="0" smtClean="0">
                          <a:solidFill>
                            <a:schemeClr val="tx1"/>
                          </a:solidFill>
                          <a:latin typeface="Ruluko" panose="02000000000000000000" pitchFamily="2" charset="0"/>
                        </a:rPr>
                        <a:t>ie</a:t>
                      </a:r>
                      <a:r>
                        <a:rPr lang="en-GB" sz="1800" dirty="0" smtClean="0">
                          <a:solidFill>
                            <a:schemeClr val="tx1"/>
                          </a:solidFill>
                          <a:latin typeface="Ruluko" panose="02000000000000000000" pitchFamily="2" charset="0"/>
                        </a:rPr>
                        <a:t>ve</a:t>
                      </a:r>
                      <a:r>
                        <a:rPr lang="en-GB" sz="1800" baseline="0" dirty="0" smtClean="0">
                          <a:solidFill>
                            <a:schemeClr val="tx1"/>
                          </a:solidFill>
                          <a:latin typeface="Ruluko" panose="02000000000000000000" pitchFamily="2" charset="0"/>
                        </a:rPr>
                        <a:t> </a:t>
                      </a:r>
                      <a:endParaRPr lang="en-GB" sz="1800" dirty="0">
                        <a:solidFill>
                          <a:schemeClr val="tx1"/>
                        </a:solidFill>
                        <a:latin typeface="Ruluko" panose="02000000000000000000" pitchFamily="2" charset="0"/>
                      </a:endParaRPr>
                    </a:p>
                  </a:txBody>
                  <a:tcPr marL="74297" marR="74297"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48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GB" sz="1800" dirty="0" smtClean="0">
                          <a:solidFill>
                            <a:schemeClr val="tx1"/>
                          </a:solidFill>
                          <a:latin typeface="Ruluko" panose="02000000000000000000" pitchFamily="2" charset="0"/>
                        </a:rPr>
                        <a:t>c</a:t>
                      </a:r>
                      <a:r>
                        <a:rPr lang="en-GB" sz="1800" b="1" dirty="0" smtClean="0">
                          <a:solidFill>
                            <a:schemeClr val="tx1"/>
                          </a:solidFill>
                          <a:latin typeface="Ruluko" panose="02000000000000000000" pitchFamily="2" charset="0"/>
                        </a:rPr>
                        <a:t>augh</a:t>
                      </a:r>
                      <a:r>
                        <a:rPr lang="en-GB" sz="1800" dirty="0" smtClean="0">
                          <a:solidFill>
                            <a:schemeClr val="tx1"/>
                          </a:solidFill>
                          <a:latin typeface="Ruluko" panose="02000000000000000000" pitchFamily="2" charset="0"/>
                        </a:rPr>
                        <a:t>t</a:t>
                      </a:r>
                      <a:endParaRPr lang="en-GB" sz="1800" dirty="0">
                        <a:solidFill>
                          <a:schemeClr val="tx1"/>
                        </a:solidFill>
                        <a:latin typeface="Ruluko" panose="02000000000000000000" pitchFamily="2" charset="0"/>
                      </a:endParaRPr>
                    </a:p>
                  </a:txBody>
                  <a:tcPr marL="74297" marR="74297"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048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GB" sz="1800" b="0" dirty="0" smtClean="0">
                          <a:solidFill>
                            <a:schemeClr val="tx1"/>
                          </a:solidFill>
                          <a:latin typeface="Ruluko" panose="02000000000000000000" pitchFamily="2" charset="0"/>
                        </a:rPr>
                        <a:t>di</a:t>
                      </a:r>
                      <a:r>
                        <a:rPr lang="en-GB" sz="1800" b="1" dirty="0" smtClean="0">
                          <a:solidFill>
                            <a:schemeClr val="tx1"/>
                          </a:solidFill>
                          <a:latin typeface="Ruluko" panose="02000000000000000000" pitchFamily="2" charset="0"/>
                        </a:rPr>
                        <a:t>ffe</a:t>
                      </a:r>
                      <a:r>
                        <a:rPr lang="en-GB" sz="1800" b="0" dirty="0" smtClean="0">
                          <a:solidFill>
                            <a:schemeClr val="tx1"/>
                          </a:solidFill>
                          <a:latin typeface="Ruluko" panose="02000000000000000000" pitchFamily="2" charset="0"/>
                        </a:rPr>
                        <a:t>rent</a:t>
                      </a:r>
                      <a:r>
                        <a:rPr lang="en-GB" sz="1800" b="0" baseline="0" dirty="0" smtClean="0">
                          <a:solidFill>
                            <a:schemeClr val="tx1"/>
                          </a:solidFill>
                          <a:latin typeface="Ruluko" panose="02000000000000000000" pitchFamily="2" charset="0"/>
                        </a:rPr>
                        <a:t> </a:t>
                      </a:r>
                      <a:endParaRPr lang="en-GB" sz="1800" b="1" dirty="0">
                        <a:solidFill>
                          <a:schemeClr val="tx1"/>
                        </a:solidFill>
                        <a:latin typeface="Ruluko" panose="02000000000000000000" pitchFamily="2" charset="0"/>
                      </a:endParaRPr>
                    </a:p>
                  </a:txBody>
                  <a:tcPr marL="74297" marR="74297"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048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GB" sz="1800" dirty="0" smtClean="0">
                          <a:solidFill>
                            <a:schemeClr val="tx1"/>
                          </a:solidFill>
                          <a:latin typeface="Ruluko" panose="02000000000000000000" pitchFamily="2" charset="0"/>
                        </a:rPr>
                        <a:t>experiment</a:t>
                      </a:r>
                      <a:endParaRPr lang="en-GB" sz="1800" dirty="0">
                        <a:solidFill>
                          <a:schemeClr val="tx1"/>
                        </a:solidFill>
                        <a:latin typeface="Ruluko" panose="02000000000000000000" pitchFamily="2" charset="0"/>
                      </a:endParaRPr>
                    </a:p>
                  </a:txBody>
                  <a:tcPr marL="74297" marR="74297"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7048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GB" sz="1800" dirty="0" smtClean="0">
                          <a:solidFill>
                            <a:schemeClr val="tx1"/>
                          </a:solidFill>
                          <a:latin typeface="Ruluko" panose="02000000000000000000" pitchFamily="2" charset="0"/>
                        </a:rPr>
                        <a:t>fav</a:t>
                      </a:r>
                      <a:r>
                        <a:rPr lang="en-GB" sz="1800" b="1" dirty="0" smtClean="0">
                          <a:solidFill>
                            <a:schemeClr val="tx1"/>
                          </a:solidFill>
                          <a:latin typeface="Ruluko" panose="02000000000000000000" pitchFamily="2" charset="0"/>
                        </a:rPr>
                        <a:t>ou</a:t>
                      </a:r>
                      <a:r>
                        <a:rPr lang="en-GB" sz="1800" dirty="0" smtClean="0">
                          <a:solidFill>
                            <a:schemeClr val="tx1"/>
                          </a:solidFill>
                          <a:latin typeface="Ruluko" panose="02000000000000000000" pitchFamily="2" charset="0"/>
                        </a:rPr>
                        <a:t>rite</a:t>
                      </a:r>
                      <a:r>
                        <a:rPr lang="en-GB" sz="1800" baseline="0" dirty="0" smtClean="0">
                          <a:solidFill>
                            <a:schemeClr val="tx1"/>
                          </a:solidFill>
                          <a:latin typeface="Ruluko" panose="02000000000000000000" pitchFamily="2" charset="0"/>
                        </a:rPr>
                        <a:t> </a:t>
                      </a:r>
                      <a:endParaRPr lang="en-GB" sz="1800" dirty="0">
                        <a:solidFill>
                          <a:schemeClr val="tx1"/>
                        </a:solidFill>
                        <a:latin typeface="Ruluko" panose="02000000000000000000" pitchFamily="2" charset="0"/>
                      </a:endParaRPr>
                    </a:p>
                  </a:txBody>
                  <a:tcPr marL="74297" marR="74297"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7048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800" baseline="0" dirty="0" smtClean="0">
                          <a:solidFill>
                            <a:schemeClr val="tx1"/>
                          </a:solidFill>
                          <a:latin typeface="Ruluko" panose="02000000000000000000" pitchFamily="2" charset="0"/>
                        </a:rPr>
                        <a:t>gramm</a:t>
                      </a:r>
                      <a:r>
                        <a:rPr lang="en-US" sz="1800" b="1" baseline="0" dirty="0" smtClean="0">
                          <a:solidFill>
                            <a:schemeClr val="tx1"/>
                          </a:solidFill>
                          <a:latin typeface="Ruluko" panose="02000000000000000000" pitchFamily="2" charset="0"/>
                        </a:rPr>
                        <a:t>a</a:t>
                      </a:r>
                      <a:r>
                        <a:rPr lang="en-US" sz="1800" baseline="0" dirty="0" smtClean="0">
                          <a:solidFill>
                            <a:schemeClr val="tx1"/>
                          </a:solidFill>
                          <a:latin typeface="Ruluko" panose="02000000000000000000" pitchFamily="2" charset="0"/>
                        </a:rPr>
                        <a:t>r</a:t>
                      </a:r>
                      <a:endParaRPr lang="en-GB" sz="1800" dirty="0">
                        <a:solidFill>
                          <a:schemeClr val="tx1"/>
                        </a:solidFill>
                        <a:latin typeface="Ruluko" panose="02000000000000000000" pitchFamily="2" charset="0"/>
                      </a:endParaRPr>
                    </a:p>
                  </a:txBody>
                  <a:tcPr marL="74297" marR="74297"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37048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GB" sz="1800" b="0" dirty="0" smtClean="0">
                          <a:solidFill>
                            <a:schemeClr val="tx1"/>
                          </a:solidFill>
                          <a:latin typeface="Ruluko" panose="02000000000000000000" pitchFamily="2" charset="0"/>
                        </a:rPr>
                        <a:t>h</a:t>
                      </a:r>
                      <a:r>
                        <a:rPr lang="en-GB" sz="1800" b="1" dirty="0" smtClean="0">
                          <a:solidFill>
                            <a:schemeClr val="tx1"/>
                          </a:solidFill>
                          <a:latin typeface="Ruluko" panose="02000000000000000000" pitchFamily="2" charset="0"/>
                        </a:rPr>
                        <a:t>ei</a:t>
                      </a:r>
                      <a:r>
                        <a:rPr lang="en-GB" sz="1800" b="0" dirty="0" smtClean="0">
                          <a:solidFill>
                            <a:schemeClr val="tx1"/>
                          </a:solidFill>
                          <a:latin typeface="Ruluko" panose="02000000000000000000" pitchFamily="2" charset="0"/>
                        </a:rPr>
                        <a:t>ght</a:t>
                      </a:r>
                      <a:r>
                        <a:rPr lang="en-GB" sz="1800" b="0" baseline="0" dirty="0" smtClean="0">
                          <a:solidFill>
                            <a:schemeClr val="tx1"/>
                          </a:solidFill>
                          <a:latin typeface="Ruluko" panose="02000000000000000000" pitchFamily="2" charset="0"/>
                        </a:rPr>
                        <a:t> </a:t>
                      </a:r>
                      <a:endParaRPr lang="en-GB" sz="1800" b="1" dirty="0">
                        <a:solidFill>
                          <a:schemeClr val="tx1"/>
                        </a:solidFill>
                        <a:latin typeface="Ruluko" panose="02000000000000000000" pitchFamily="2" charset="0"/>
                      </a:endParaRPr>
                    </a:p>
                  </a:txBody>
                  <a:tcPr marL="74297" marR="74297"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37048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GB" sz="1800" dirty="0" smtClean="0">
                          <a:solidFill>
                            <a:schemeClr val="tx1"/>
                          </a:solidFill>
                          <a:latin typeface="Ruluko" panose="02000000000000000000" pitchFamily="2" charset="0"/>
                        </a:rPr>
                        <a:t>important</a:t>
                      </a:r>
                      <a:r>
                        <a:rPr lang="en-GB" sz="1800" baseline="0" dirty="0" smtClean="0">
                          <a:solidFill>
                            <a:schemeClr val="tx1"/>
                          </a:solidFill>
                          <a:latin typeface="Ruluko" panose="02000000000000000000" pitchFamily="2" charset="0"/>
                        </a:rPr>
                        <a:t> </a:t>
                      </a:r>
                      <a:endParaRPr lang="en-GB" sz="1800" dirty="0">
                        <a:solidFill>
                          <a:schemeClr val="tx1"/>
                        </a:solidFill>
                        <a:latin typeface="Ruluko" panose="02000000000000000000" pitchFamily="2" charset="0"/>
                      </a:endParaRPr>
                    </a:p>
                  </a:txBody>
                  <a:tcPr marL="74297" marR="74297"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37048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GB" sz="1800" b="1" dirty="0" smtClean="0">
                          <a:solidFill>
                            <a:schemeClr val="tx1"/>
                          </a:solidFill>
                          <a:latin typeface="Ruluko" panose="02000000000000000000" pitchFamily="2" charset="0"/>
                        </a:rPr>
                        <a:t>k</a:t>
                      </a:r>
                      <a:r>
                        <a:rPr lang="en-GB" sz="1800" dirty="0" smtClean="0">
                          <a:solidFill>
                            <a:schemeClr val="tx1"/>
                          </a:solidFill>
                          <a:latin typeface="Ruluko" panose="02000000000000000000" pitchFamily="2" charset="0"/>
                        </a:rPr>
                        <a:t>nowledge</a:t>
                      </a:r>
                      <a:endParaRPr lang="en-GB" sz="1800" dirty="0">
                        <a:solidFill>
                          <a:schemeClr val="tx1"/>
                        </a:solidFill>
                        <a:latin typeface="Ruluko" panose="02000000000000000000" pitchFamily="2" charset="0"/>
                      </a:endParaRPr>
                    </a:p>
                  </a:txBody>
                  <a:tcPr marL="74297" marR="74297"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4272100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TotalTime>
  <Words>140</Words>
  <Application>Microsoft Office PowerPoint</Application>
  <PresentationFormat>A4 Paper (210x297 mm)</PresentationFormat>
  <Paragraphs>20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Ruluko</vt:lpstr>
      <vt:lpstr>Office Theme</vt:lpstr>
      <vt:lpstr>PowerPoint Presentation</vt:lpstr>
    </vt:vector>
  </TitlesOfParts>
  <Company>Priory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Wilson</dc:creator>
  <cp:lastModifiedBy>Erica Wilson</cp:lastModifiedBy>
  <cp:revision>4</cp:revision>
  <cp:lastPrinted>2024-09-11T16:44:39Z</cp:lastPrinted>
  <dcterms:created xsi:type="dcterms:W3CDTF">2023-09-10T21:22:25Z</dcterms:created>
  <dcterms:modified xsi:type="dcterms:W3CDTF">2024-09-11T16:45:22Z</dcterms:modified>
</cp:coreProperties>
</file>