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5" r:id="rId3"/>
    <p:sldId id="257" r:id="rId4"/>
    <p:sldId id="256"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8F7F48-5029-4F3A-8EF4-0505DFD00BC8}"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389492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8F7F48-5029-4F3A-8EF4-0505DFD00BC8}"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1081721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8F7F48-5029-4F3A-8EF4-0505DFD00BC8}"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3673615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8F7F48-5029-4F3A-8EF4-0505DFD00BC8}"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770950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8F7F48-5029-4F3A-8EF4-0505DFD00BC8}"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4234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8F7F48-5029-4F3A-8EF4-0505DFD00BC8}" type="datetimeFigureOut">
              <a:rPr lang="en-GB" smtClean="0"/>
              <a:t>21/09/2022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394783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8F7F48-5029-4F3A-8EF4-0505DFD00BC8}" type="datetimeFigureOut">
              <a:rPr lang="en-GB" smtClean="0"/>
              <a:t>21/09/2022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2720040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8F7F48-5029-4F3A-8EF4-0505DFD00BC8}" type="datetimeFigureOut">
              <a:rPr lang="en-GB" smtClean="0"/>
              <a:t>21/09/2022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1989965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F7F48-5029-4F3A-8EF4-0505DFD00BC8}" type="datetimeFigureOut">
              <a:rPr lang="en-GB" smtClean="0"/>
              <a:t>21/09/2022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3032086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8F7F48-5029-4F3A-8EF4-0505DFD00BC8}" type="datetimeFigureOut">
              <a:rPr lang="en-GB" smtClean="0"/>
              <a:t>21/09/2022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55325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8F7F48-5029-4F3A-8EF4-0505DFD00BC8}" type="datetimeFigureOut">
              <a:rPr lang="en-GB" smtClean="0"/>
              <a:t>21/09/2022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525BFC-574F-4756-9081-F59B0A76F2E8}" type="slidenum">
              <a:rPr lang="en-GB" smtClean="0"/>
              <a:t>‹#›</a:t>
            </a:fld>
            <a:endParaRPr lang="en-GB"/>
          </a:p>
        </p:txBody>
      </p:sp>
    </p:spTree>
    <p:extLst>
      <p:ext uri="{BB962C8B-B14F-4D97-AF65-F5344CB8AC3E}">
        <p14:creationId xmlns:p14="http://schemas.microsoft.com/office/powerpoint/2010/main" val="3378478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F7F48-5029-4F3A-8EF4-0505DFD00BC8}" type="datetimeFigureOut">
              <a:rPr lang="en-GB" smtClean="0"/>
              <a:t>21/09/2022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25BFC-574F-4756-9081-F59B0A76F2E8}" type="slidenum">
              <a:rPr lang="en-GB" smtClean="0"/>
              <a:t>‹#›</a:t>
            </a:fld>
            <a:endParaRPr lang="en-GB"/>
          </a:p>
        </p:txBody>
      </p:sp>
    </p:spTree>
    <p:extLst>
      <p:ext uri="{BB962C8B-B14F-4D97-AF65-F5344CB8AC3E}">
        <p14:creationId xmlns:p14="http://schemas.microsoft.com/office/powerpoint/2010/main" val="3412937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91247460"/>
              </p:ext>
            </p:extLst>
          </p:nvPr>
        </p:nvGraphicFramePr>
        <p:xfrm>
          <a:off x="429322" y="1333813"/>
          <a:ext cx="11351620" cy="4437779"/>
        </p:xfrm>
        <a:graphic>
          <a:graphicData uri="http://schemas.openxmlformats.org/drawingml/2006/table">
            <a:tbl>
              <a:tblPr firstRow="1" bandRow="1">
                <a:tableStyleId>{5C22544A-7EE6-4342-B048-85BDC9FD1C3A}</a:tableStyleId>
              </a:tblPr>
              <a:tblGrid>
                <a:gridCol w="1621660">
                  <a:extLst>
                    <a:ext uri="{9D8B030D-6E8A-4147-A177-3AD203B41FA5}">
                      <a16:colId xmlns:a16="http://schemas.microsoft.com/office/drawing/2014/main" val="2382976214"/>
                    </a:ext>
                  </a:extLst>
                </a:gridCol>
                <a:gridCol w="1621660">
                  <a:extLst>
                    <a:ext uri="{9D8B030D-6E8A-4147-A177-3AD203B41FA5}">
                      <a16:colId xmlns:a16="http://schemas.microsoft.com/office/drawing/2014/main" val="473080012"/>
                    </a:ext>
                  </a:extLst>
                </a:gridCol>
                <a:gridCol w="1621660">
                  <a:extLst>
                    <a:ext uri="{9D8B030D-6E8A-4147-A177-3AD203B41FA5}">
                      <a16:colId xmlns:a16="http://schemas.microsoft.com/office/drawing/2014/main" val="3537675502"/>
                    </a:ext>
                  </a:extLst>
                </a:gridCol>
                <a:gridCol w="1621660">
                  <a:extLst>
                    <a:ext uri="{9D8B030D-6E8A-4147-A177-3AD203B41FA5}">
                      <a16:colId xmlns:a16="http://schemas.microsoft.com/office/drawing/2014/main" val="138849003"/>
                    </a:ext>
                  </a:extLst>
                </a:gridCol>
                <a:gridCol w="1621660">
                  <a:extLst>
                    <a:ext uri="{9D8B030D-6E8A-4147-A177-3AD203B41FA5}">
                      <a16:colId xmlns:a16="http://schemas.microsoft.com/office/drawing/2014/main" val="587838322"/>
                    </a:ext>
                  </a:extLst>
                </a:gridCol>
                <a:gridCol w="1621660">
                  <a:extLst>
                    <a:ext uri="{9D8B030D-6E8A-4147-A177-3AD203B41FA5}">
                      <a16:colId xmlns:a16="http://schemas.microsoft.com/office/drawing/2014/main" val="3315480157"/>
                    </a:ext>
                  </a:extLst>
                </a:gridCol>
                <a:gridCol w="1621660">
                  <a:extLst>
                    <a:ext uri="{9D8B030D-6E8A-4147-A177-3AD203B41FA5}">
                      <a16:colId xmlns:a16="http://schemas.microsoft.com/office/drawing/2014/main" val="572065693"/>
                    </a:ext>
                  </a:extLst>
                </a:gridCol>
              </a:tblGrid>
              <a:tr h="534370">
                <a:tc>
                  <a:txBody>
                    <a:bodyPr/>
                    <a:lstStyle/>
                    <a:p>
                      <a:pPr algn="ctr"/>
                      <a:r>
                        <a:rPr lang="en-GB" dirty="0">
                          <a:solidFill>
                            <a:schemeClr val="tx1"/>
                          </a:solidFill>
                        </a:rPr>
                        <a:t>Reception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Year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Year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Year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Year 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Year 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Year 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2391315"/>
                  </a:ext>
                </a:extLst>
              </a:tr>
              <a:tr h="1416716">
                <a:tc>
                  <a:txBody>
                    <a:bodyPr/>
                    <a:lstStyle/>
                    <a:p>
                      <a:r>
                        <a:rPr lang="en-GB" sz="1200" kern="1200" dirty="0">
                          <a:solidFill>
                            <a:schemeClr val="dk1"/>
                          </a:solidFill>
                          <a:effectLst/>
                          <a:latin typeface="Ruluko" panose="02000000000000000000" pitchFamily="2" charset="0"/>
                          <a:ea typeface="+mn-ea"/>
                          <a:cs typeface="+mn-cs"/>
                        </a:rPr>
                        <a:t>Language Interventions </a:t>
                      </a:r>
                    </a:p>
                    <a:p>
                      <a:r>
                        <a:rPr lang="en-GB" sz="1200" kern="1200" dirty="0">
                          <a:solidFill>
                            <a:schemeClr val="dk1"/>
                          </a:solidFill>
                          <a:effectLst/>
                          <a:latin typeface="Ruluko" panose="02000000000000000000" pitchFamily="2" charset="0"/>
                          <a:ea typeface="+mn-ea"/>
                          <a:cs typeface="+mn-cs"/>
                        </a:rPr>
                        <a:t>Daily basic skills interventions Sensory Group SALT </a:t>
                      </a:r>
                    </a:p>
                    <a:p>
                      <a:r>
                        <a:rPr lang="en-GB" sz="1200" kern="1200" dirty="0">
                          <a:solidFill>
                            <a:schemeClr val="dk1"/>
                          </a:solidFill>
                          <a:effectLst/>
                          <a:latin typeface="Ruluko" panose="02000000000000000000" pitchFamily="2" charset="0"/>
                          <a:ea typeface="+mn-ea"/>
                          <a:cs typeface="+mn-cs"/>
                        </a:rPr>
                        <a:t>Behaviour support </a:t>
                      </a:r>
                    </a:p>
                    <a:p>
                      <a:r>
                        <a:rPr lang="en-GB" sz="1200" kern="1200" dirty="0">
                          <a:solidFill>
                            <a:schemeClr val="dk1"/>
                          </a:solidFill>
                          <a:effectLst/>
                          <a:latin typeface="Ruluko" panose="02000000000000000000" pitchFamily="2" charset="0"/>
                          <a:ea typeface="+mn-ea"/>
                          <a:cs typeface="+mn-cs"/>
                        </a:rPr>
                        <a:t>Fine motor skills </a:t>
                      </a:r>
                    </a:p>
                    <a:p>
                      <a:r>
                        <a:rPr lang="en-GB" sz="1200" kern="1200" dirty="0">
                          <a:solidFill>
                            <a:schemeClr val="dk1"/>
                          </a:solidFill>
                          <a:effectLst/>
                          <a:latin typeface="Ruluko" panose="02000000000000000000" pitchFamily="2" charset="0"/>
                          <a:ea typeface="+mn-ea"/>
                          <a:cs typeface="+mn-cs"/>
                        </a:rPr>
                        <a:t>Phonics </a:t>
                      </a:r>
                    </a:p>
                    <a:p>
                      <a:r>
                        <a:rPr lang="en-GB" sz="1200" kern="1200" dirty="0">
                          <a:solidFill>
                            <a:schemeClr val="dk1"/>
                          </a:solidFill>
                          <a:effectLst/>
                          <a:latin typeface="Ruluko" panose="02000000000000000000" pitchFamily="2" charset="0"/>
                          <a:ea typeface="+mn-ea"/>
                          <a:cs typeface="+mn-cs"/>
                        </a:rPr>
                        <a:t>social communication</a:t>
                      </a:r>
                      <a:endParaRPr lang="en-GB" sz="1200" dirty="0">
                        <a:solidFill>
                          <a:schemeClr val="tx1"/>
                        </a:solidFill>
                        <a:latin typeface="Ruluko" panose="020000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Daily catch up phonics and reading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S+L with JC</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OWL referral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Adult support in class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1:1 support per EHCP Woodlands provision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Weekly reading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Daily Reading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ELSA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Tuition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kern="1200" dirty="0">
                          <a:solidFill>
                            <a:schemeClr val="dk1"/>
                          </a:solidFill>
                          <a:effectLst/>
                          <a:latin typeface="Ruluko" panose="02000000000000000000" pitchFamily="2" charset="0"/>
                          <a:ea typeface="+mn-ea"/>
                          <a:cs typeface="+mn-cs"/>
                        </a:rPr>
                        <a:t>Small group work with an adult</a:t>
                      </a:r>
                    </a:p>
                    <a:p>
                      <a:r>
                        <a:rPr lang="en-GB" sz="1200" kern="1200" dirty="0">
                          <a:solidFill>
                            <a:schemeClr val="dk1"/>
                          </a:solidFill>
                          <a:effectLst/>
                          <a:latin typeface="Ruluko" panose="02000000000000000000" pitchFamily="2" charset="0"/>
                          <a:ea typeface="+mn-ea"/>
                          <a:cs typeface="+mn-cs"/>
                        </a:rPr>
                        <a:t>Differentiated class work </a:t>
                      </a:r>
                    </a:p>
                    <a:p>
                      <a:r>
                        <a:rPr lang="en-GB" sz="1200" kern="1200" dirty="0">
                          <a:solidFill>
                            <a:schemeClr val="dk1"/>
                          </a:solidFill>
                          <a:effectLst/>
                          <a:latin typeface="Ruluko" panose="02000000000000000000" pitchFamily="2" charset="0"/>
                          <a:ea typeface="+mn-ea"/>
                          <a:cs typeface="+mn-cs"/>
                        </a:rPr>
                        <a:t>Daily OT with LSA</a:t>
                      </a:r>
                    </a:p>
                    <a:p>
                      <a:r>
                        <a:rPr lang="en-GB" sz="1200" kern="1200" dirty="0">
                          <a:solidFill>
                            <a:schemeClr val="dk1"/>
                          </a:solidFill>
                          <a:effectLst/>
                          <a:latin typeface="Ruluko" panose="02000000000000000000" pitchFamily="2" charset="0"/>
                          <a:ea typeface="+mn-ea"/>
                          <a:cs typeface="+mn-cs"/>
                        </a:rPr>
                        <a:t>SALT with JC </a:t>
                      </a:r>
                    </a:p>
                    <a:p>
                      <a:r>
                        <a:rPr lang="en-GB" sz="1200" kern="1200" dirty="0">
                          <a:solidFill>
                            <a:schemeClr val="dk1"/>
                          </a:solidFill>
                          <a:effectLst/>
                          <a:latin typeface="Ruluko" panose="02000000000000000000" pitchFamily="2" charset="0"/>
                          <a:ea typeface="+mn-ea"/>
                          <a:cs typeface="+mn-cs"/>
                        </a:rPr>
                        <a:t>Additional reading</a:t>
                      </a:r>
                    </a:p>
                    <a:p>
                      <a:r>
                        <a:rPr lang="en-GB" sz="1200" kern="1200" dirty="0">
                          <a:solidFill>
                            <a:schemeClr val="dk1"/>
                          </a:solidFill>
                          <a:effectLst/>
                          <a:latin typeface="Ruluko" panose="02000000000000000000" pitchFamily="2" charset="0"/>
                          <a:ea typeface="+mn-ea"/>
                          <a:cs typeface="+mn-cs"/>
                        </a:rPr>
                        <a:t>Focus child </a:t>
                      </a:r>
                    </a:p>
                    <a:p>
                      <a:r>
                        <a:rPr lang="en-GB" sz="1200" kern="1200" dirty="0">
                          <a:solidFill>
                            <a:schemeClr val="dk1"/>
                          </a:solidFill>
                          <a:effectLst/>
                          <a:latin typeface="Ruluko" panose="02000000000000000000" pitchFamily="2" charset="0"/>
                          <a:ea typeface="+mn-ea"/>
                          <a:cs typeface="+mn-cs"/>
                        </a:rPr>
                        <a:t>Reward chart </a:t>
                      </a:r>
                    </a:p>
                    <a:p>
                      <a:r>
                        <a:rPr lang="en-GB" sz="1200" kern="1200" dirty="0">
                          <a:solidFill>
                            <a:schemeClr val="dk1"/>
                          </a:solidFill>
                          <a:effectLst/>
                          <a:latin typeface="Ruluko" panose="02000000000000000000" pitchFamily="2" charset="0"/>
                          <a:ea typeface="+mn-ea"/>
                          <a:cs typeface="+mn-cs"/>
                        </a:rPr>
                        <a:t>Tuition </a:t>
                      </a:r>
                    </a:p>
                    <a:p>
                      <a:r>
                        <a:rPr lang="en-GB" sz="1200" kern="1200" dirty="0">
                          <a:solidFill>
                            <a:schemeClr val="dk1"/>
                          </a:solidFill>
                          <a:effectLst/>
                          <a:latin typeface="Ruluko" panose="02000000000000000000" pitchFamily="2" charset="0"/>
                          <a:ea typeface="+mn-ea"/>
                          <a:cs typeface="+mn-cs"/>
                        </a:rPr>
                        <a:t>Learning Mentor </a:t>
                      </a:r>
                      <a:endParaRPr lang="en-GB" sz="1200" dirty="0">
                        <a:solidFill>
                          <a:schemeClr val="tx1"/>
                        </a:solidFill>
                        <a:latin typeface="Ruluko" panose="020000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kern="1200" dirty="0">
                          <a:solidFill>
                            <a:schemeClr val="dk1"/>
                          </a:solidFill>
                          <a:effectLst/>
                          <a:latin typeface="Ruluko" panose="02000000000000000000" pitchFamily="2" charset="0"/>
                          <a:ea typeface="+mn-ea"/>
                          <a:cs typeface="+mn-cs"/>
                        </a:rPr>
                        <a:t>Art Talk </a:t>
                      </a:r>
                    </a:p>
                    <a:p>
                      <a:r>
                        <a:rPr lang="en-GB" sz="1200" kern="1200" dirty="0">
                          <a:solidFill>
                            <a:schemeClr val="dk1"/>
                          </a:solidFill>
                          <a:effectLst/>
                          <a:latin typeface="Ruluko" panose="02000000000000000000" pitchFamily="2" charset="0"/>
                          <a:ea typeface="+mn-ea"/>
                          <a:cs typeface="+mn-cs"/>
                        </a:rPr>
                        <a:t>Behaviour Plan</a:t>
                      </a:r>
                    </a:p>
                    <a:p>
                      <a:r>
                        <a:rPr lang="en-GB" sz="1200" kern="1200" dirty="0">
                          <a:solidFill>
                            <a:schemeClr val="dk1"/>
                          </a:solidFill>
                          <a:effectLst/>
                          <a:latin typeface="Ruluko" panose="02000000000000000000" pitchFamily="2" charset="0"/>
                          <a:ea typeface="+mn-ea"/>
                          <a:cs typeface="+mn-cs"/>
                        </a:rPr>
                        <a:t>Learning Mentor support </a:t>
                      </a:r>
                    </a:p>
                    <a:p>
                      <a:r>
                        <a:rPr lang="en-GB" sz="1200" kern="1200" dirty="0">
                          <a:solidFill>
                            <a:schemeClr val="dk1"/>
                          </a:solidFill>
                          <a:effectLst/>
                          <a:latin typeface="Ruluko" panose="02000000000000000000" pitchFamily="2" charset="0"/>
                          <a:ea typeface="+mn-ea"/>
                          <a:cs typeface="+mn-cs"/>
                        </a:rPr>
                        <a:t>SEMH support in year group </a:t>
                      </a:r>
                    </a:p>
                    <a:p>
                      <a:r>
                        <a:rPr lang="en-GB" sz="1200" kern="1200" dirty="0">
                          <a:solidFill>
                            <a:schemeClr val="dk1"/>
                          </a:solidFill>
                          <a:effectLst/>
                          <a:latin typeface="Ruluko" panose="02000000000000000000" pitchFamily="2" charset="0"/>
                          <a:ea typeface="+mn-ea"/>
                          <a:cs typeface="+mn-cs"/>
                        </a:rPr>
                        <a:t>Focus child in class  Additional reading support </a:t>
                      </a:r>
                    </a:p>
                    <a:p>
                      <a:r>
                        <a:rPr lang="en-GB" sz="1200" kern="1200" dirty="0">
                          <a:solidFill>
                            <a:schemeClr val="dk1"/>
                          </a:solidFill>
                          <a:effectLst/>
                          <a:latin typeface="Ruluko" panose="02000000000000000000" pitchFamily="2" charset="0"/>
                          <a:ea typeface="+mn-ea"/>
                          <a:cs typeface="+mn-cs"/>
                        </a:rPr>
                        <a:t>Phonics catch up  Canine Assisted learning </a:t>
                      </a:r>
                      <a:endParaRPr lang="en-GB" sz="1200" dirty="0">
                        <a:solidFill>
                          <a:schemeClr val="tx1"/>
                        </a:solidFill>
                        <a:latin typeface="Ruluko" panose="020000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Handwriting support Differentiated spellings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ELSA referral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Memory group Differentiated class work </a:t>
                      </a:r>
                    </a:p>
                    <a:p>
                      <a:pPr>
                        <a:lnSpc>
                          <a:spcPct val="107000"/>
                        </a:lnSpc>
                        <a:spcAft>
                          <a:spcPts val="0"/>
                        </a:spcAft>
                        <a:tabLst>
                          <a:tab pos="1607820" algn="l"/>
                        </a:tabLst>
                      </a:pPr>
                      <a:r>
                        <a:rPr lang="en-GB" sz="1200" dirty="0">
                          <a:effectLst/>
                          <a:latin typeface="Ruluko" panose="02000000000000000000" pitchFamily="2" charset="0"/>
                          <a:ea typeface="Calibri" panose="020F0502020204030204" pitchFamily="34" charset="0"/>
                          <a:cs typeface="Times New Roman" panose="02020603050405020304" pitchFamily="18" charset="0"/>
                        </a:rPr>
                        <a:t>Art Therapy</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Sensory group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SALT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Writing focus group in class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TA check ins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Adult support in class Additional reading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Personalised support per EHCP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ELSA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Maths intervention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Tuition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Learning Mentor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Personalised support per EHCP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Additional reading support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Focus child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Handwriting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Learning mentor  support Spelling support</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Year group SEMH support Homework club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ELSA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Boys engagement group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Additional small group support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Lego club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Tuition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Maths Intervention Additional adult support in class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Focus child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Vocabulary work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Spelling support Personalised support per EHCP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Additional reading Learning mentor support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Financial support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Woodlands pupil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Personalised support per EHCP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Art drop in </a:t>
                      </a:r>
                    </a:p>
                    <a:p>
                      <a:pPr>
                        <a:lnSpc>
                          <a:spcPct val="107000"/>
                        </a:lnSpc>
                        <a:spcAft>
                          <a:spcPts val="0"/>
                        </a:spcAft>
                      </a:pPr>
                      <a:r>
                        <a:rPr lang="en-GB" sz="1200" dirty="0" err="1">
                          <a:effectLst/>
                          <a:latin typeface="Ruluko" panose="02000000000000000000" pitchFamily="2" charset="0"/>
                          <a:ea typeface="Calibri" panose="020F0502020204030204" pitchFamily="34" charset="0"/>
                          <a:cs typeface="Times New Roman" panose="02020603050405020304" pitchFamily="18" charset="0"/>
                        </a:rPr>
                        <a:t>Mindfullness</a:t>
                      </a:r>
                      <a:r>
                        <a:rPr lang="en-GB" sz="1200" dirty="0">
                          <a:effectLst/>
                          <a:latin typeface="Ruluko" panose="02000000000000000000" pitchFamily="2" charset="0"/>
                          <a:ea typeface="Calibri" panose="020F0502020204030204" pitchFamily="34" charset="0"/>
                          <a:cs typeface="Times New Roman" panose="02020603050405020304" pitchFamily="18" charset="0"/>
                        </a:rPr>
                        <a:t> </a:t>
                      </a:r>
                    </a:p>
                    <a:p>
                      <a:pPr>
                        <a:lnSpc>
                          <a:spcPct val="107000"/>
                        </a:lnSpc>
                        <a:spcAft>
                          <a:spcPts val="0"/>
                        </a:spcAft>
                      </a:pPr>
                      <a:r>
                        <a:rPr lang="en-GB" sz="1200" dirty="0">
                          <a:effectLst/>
                          <a:latin typeface="Ruluko" panose="02000000000000000000" pitchFamily="2" charset="0"/>
                          <a:ea typeface="Calibri" panose="020F0502020204030204" pitchFamily="34" charset="0"/>
                          <a:cs typeface="Times New Roman" panose="02020603050405020304" pitchFamily="18" charset="0"/>
                        </a:rPr>
                        <a:t>Tuition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2255629"/>
                  </a:ext>
                </a:extLst>
              </a:tr>
            </a:tbl>
          </a:graphicData>
        </a:graphic>
      </p:graphicFrame>
      <p:sp>
        <p:nvSpPr>
          <p:cNvPr id="4" name="TextBox 3"/>
          <p:cNvSpPr txBox="1"/>
          <p:nvPr/>
        </p:nvSpPr>
        <p:spPr>
          <a:xfrm>
            <a:off x="1624084" y="504967"/>
            <a:ext cx="8816453" cy="461665"/>
          </a:xfrm>
          <a:prstGeom prst="rect">
            <a:avLst/>
          </a:prstGeom>
          <a:noFill/>
        </p:spPr>
        <p:txBody>
          <a:bodyPr wrap="square" rtlCol="0">
            <a:spAutoFit/>
          </a:bodyPr>
          <a:lstStyle/>
          <a:p>
            <a:pPr algn="ctr"/>
            <a:r>
              <a:rPr lang="en-GB" sz="2400" u="sng" dirty="0">
                <a:latin typeface="Ruluko" panose="02000000000000000000" pitchFamily="2" charset="0"/>
              </a:rPr>
              <a:t>Summary of Pupil Premium Provision</a:t>
            </a:r>
          </a:p>
        </p:txBody>
      </p:sp>
    </p:spTree>
    <p:extLst>
      <p:ext uri="{BB962C8B-B14F-4D97-AF65-F5344CB8AC3E}">
        <p14:creationId xmlns:p14="http://schemas.microsoft.com/office/powerpoint/2010/main" val="3389845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94069" y="704373"/>
            <a:ext cx="9828348" cy="2103528"/>
          </a:xfrm>
          <a:prstGeom prst="rect">
            <a:avLst/>
          </a:prstGeom>
        </p:spPr>
      </p:pic>
      <p:sp>
        <p:nvSpPr>
          <p:cNvPr id="5" name="TextBox 4"/>
          <p:cNvSpPr txBox="1"/>
          <p:nvPr/>
        </p:nvSpPr>
        <p:spPr>
          <a:xfrm>
            <a:off x="3004457" y="156754"/>
            <a:ext cx="6100354" cy="369332"/>
          </a:xfrm>
          <a:prstGeom prst="rect">
            <a:avLst/>
          </a:prstGeom>
          <a:noFill/>
        </p:spPr>
        <p:txBody>
          <a:bodyPr wrap="square" rtlCol="0">
            <a:spAutoFit/>
          </a:bodyPr>
          <a:lstStyle/>
          <a:p>
            <a:pPr algn="ctr"/>
            <a:r>
              <a:rPr lang="en-GB" u="sng" dirty="0">
                <a:latin typeface="Ruluko" panose="02000000000000000000" pitchFamily="2" charset="0"/>
              </a:rPr>
              <a:t>Y1 Progress</a:t>
            </a:r>
          </a:p>
        </p:txBody>
      </p:sp>
      <p:sp>
        <p:nvSpPr>
          <p:cNvPr id="8" name="TextBox 7"/>
          <p:cNvSpPr txBox="1"/>
          <p:nvPr/>
        </p:nvSpPr>
        <p:spPr>
          <a:xfrm>
            <a:off x="4568134" y="2736362"/>
            <a:ext cx="5764583" cy="369332"/>
          </a:xfrm>
          <a:prstGeom prst="rect">
            <a:avLst/>
          </a:prstGeom>
          <a:noFill/>
        </p:spPr>
        <p:txBody>
          <a:bodyPr wrap="square" rtlCol="0">
            <a:spAutoFit/>
          </a:bodyPr>
          <a:lstStyle/>
          <a:p>
            <a:r>
              <a:rPr lang="en-GB" dirty="0"/>
              <a:t>Gap	R -7.1	    	W +8.6		M +8.1 </a:t>
            </a:r>
          </a:p>
        </p:txBody>
      </p:sp>
      <p:sp>
        <p:nvSpPr>
          <p:cNvPr id="10" name="TextBox 9"/>
          <p:cNvSpPr txBox="1"/>
          <p:nvPr/>
        </p:nvSpPr>
        <p:spPr>
          <a:xfrm>
            <a:off x="1293223" y="966651"/>
            <a:ext cx="3314100" cy="369332"/>
          </a:xfrm>
          <a:prstGeom prst="rect">
            <a:avLst/>
          </a:prstGeom>
          <a:noFill/>
        </p:spPr>
        <p:txBody>
          <a:bodyPr wrap="square" rtlCol="0">
            <a:spAutoFit/>
          </a:bodyPr>
          <a:lstStyle/>
          <a:p>
            <a:r>
              <a:rPr lang="en-GB" dirty="0" err="1"/>
              <a:t>Aut</a:t>
            </a:r>
            <a:r>
              <a:rPr lang="en-GB" dirty="0"/>
              <a:t> 2 2021 – Sum 2 2022</a:t>
            </a:r>
          </a:p>
        </p:txBody>
      </p:sp>
      <p:sp>
        <p:nvSpPr>
          <p:cNvPr id="4" name="TextBox 3"/>
          <p:cNvSpPr txBox="1"/>
          <p:nvPr/>
        </p:nvSpPr>
        <p:spPr>
          <a:xfrm>
            <a:off x="794069" y="3579223"/>
            <a:ext cx="10230982" cy="646331"/>
          </a:xfrm>
          <a:prstGeom prst="rect">
            <a:avLst/>
          </a:prstGeom>
          <a:noFill/>
        </p:spPr>
        <p:txBody>
          <a:bodyPr wrap="square" rtlCol="0">
            <a:spAutoFit/>
          </a:bodyPr>
          <a:lstStyle/>
          <a:p>
            <a:pPr algn="ctr"/>
            <a:r>
              <a:rPr lang="en-GB" dirty="0">
                <a:latin typeface="Ruluko" panose="02000000000000000000" pitchFamily="2" charset="0"/>
              </a:rPr>
              <a:t>A higher percentage of Pupil Premium pupils have made 4+ steps of progress in writing and maths than their non pupil premium peers.  </a:t>
            </a:r>
          </a:p>
        </p:txBody>
      </p:sp>
    </p:spTree>
    <p:extLst>
      <p:ext uri="{BB962C8B-B14F-4D97-AF65-F5344CB8AC3E}">
        <p14:creationId xmlns:p14="http://schemas.microsoft.com/office/powerpoint/2010/main" val="93019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4084" y="504967"/>
            <a:ext cx="8816453" cy="461665"/>
          </a:xfrm>
          <a:prstGeom prst="rect">
            <a:avLst/>
          </a:prstGeom>
          <a:noFill/>
        </p:spPr>
        <p:txBody>
          <a:bodyPr wrap="square" rtlCol="0">
            <a:spAutoFit/>
          </a:bodyPr>
          <a:lstStyle/>
          <a:p>
            <a:pPr algn="ctr"/>
            <a:r>
              <a:rPr lang="en-GB" sz="2400" u="sng" dirty="0">
                <a:latin typeface="Ruluko" panose="02000000000000000000" pitchFamily="2" charset="0"/>
              </a:rPr>
              <a:t>Tuition</a:t>
            </a:r>
          </a:p>
        </p:txBody>
      </p:sp>
      <p:sp>
        <p:nvSpPr>
          <p:cNvPr id="3" name="TextBox 2"/>
          <p:cNvSpPr txBox="1"/>
          <p:nvPr/>
        </p:nvSpPr>
        <p:spPr>
          <a:xfrm>
            <a:off x="1405719" y="1487606"/>
            <a:ext cx="9253182"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Ruluko" panose="02000000000000000000" pitchFamily="2" charset="0"/>
              </a:rPr>
              <a:t>All pupil premium pupils in Y1 had phonics tuition </a:t>
            </a:r>
          </a:p>
          <a:p>
            <a:pPr marL="285750" indent="-285750">
              <a:buFont typeface="Arial" panose="020B0604020202020204" pitchFamily="34" charset="0"/>
              <a:buChar char="•"/>
            </a:pPr>
            <a:r>
              <a:rPr lang="en-GB" sz="2400" dirty="0">
                <a:latin typeface="Ruluko" panose="02000000000000000000" pitchFamily="2" charset="0"/>
              </a:rPr>
              <a:t>All pupil premium pupils in Y2 and Y3 had reading tuition</a:t>
            </a:r>
          </a:p>
          <a:p>
            <a:pPr marL="285750" indent="-285750">
              <a:buFont typeface="Arial" panose="020B0604020202020204" pitchFamily="34" charset="0"/>
              <a:buChar char="•"/>
            </a:pPr>
            <a:r>
              <a:rPr lang="en-GB" sz="2400" dirty="0">
                <a:latin typeface="Ruluko" panose="02000000000000000000" pitchFamily="2" charset="0"/>
              </a:rPr>
              <a:t>Almost all pupil premium pupils in KS2 were offered tuition in reading, writing and/or maths</a:t>
            </a:r>
          </a:p>
        </p:txBody>
      </p:sp>
    </p:spTree>
    <p:extLst>
      <p:ext uri="{BB962C8B-B14F-4D97-AF65-F5344CB8AC3E}">
        <p14:creationId xmlns:p14="http://schemas.microsoft.com/office/powerpoint/2010/main" val="2474276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001090" y="2078423"/>
            <a:ext cx="6296773" cy="4788354"/>
          </a:xfrm>
          <a:prstGeom prst="rect">
            <a:avLst/>
          </a:prstGeom>
        </p:spPr>
      </p:pic>
      <p:pic>
        <p:nvPicPr>
          <p:cNvPr id="6" name="Picture 5"/>
          <p:cNvPicPr>
            <a:picLocks noChangeAspect="1"/>
          </p:cNvPicPr>
          <p:nvPr/>
        </p:nvPicPr>
        <p:blipFill>
          <a:blip r:embed="rId3"/>
          <a:stretch>
            <a:fillRect/>
          </a:stretch>
        </p:blipFill>
        <p:spPr>
          <a:xfrm>
            <a:off x="151993" y="622595"/>
            <a:ext cx="5997340" cy="4585200"/>
          </a:xfrm>
          <a:prstGeom prst="rect">
            <a:avLst/>
          </a:prstGeom>
        </p:spPr>
      </p:pic>
      <p:sp>
        <p:nvSpPr>
          <p:cNvPr id="7" name="TextBox 6"/>
          <p:cNvSpPr txBox="1"/>
          <p:nvPr/>
        </p:nvSpPr>
        <p:spPr>
          <a:xfrm>
            <a:off x="444137" y="5495762"/>
            <a:ext cx="5329646" cy="646331"/>
          </a:xfrm>
          <a:prstGeom prst="rect">
            <a:avLst/>
          </a:prstGeom>
          <a:noFill/>
          <a:ln>
            <a:solidFill>
              <a:schemeClr val="accent6"/>
            </a:solidFill>
          </a:ln>
        </p:spPr>
        <p:txBody>
          <a:bodyPr wrap="square" rtlCol="0">
            <a:spAutoFit/>
          </a:bodyPr>
          <a:lstStyle/>
          <a:p>
            <a:pPr algn="ctr"/>
            <a:r>
              <a:rPr lang="en-GB" dirty="0">
                <a:latin typeface="Ruluko" panose="02000000000000000000" pitchFamily="2" charset="0"/>
              </a:rPr>
              <a:t>In Y1, the attainment gap is narrowing slightly in maths but has widened in reading and writing.</a:t>
            </a:r>
          </a:p>
        </p:txBody>
      </p:sp>
      <p:sp>
        <p:nvSpPr>
          <p:cNvPr id="8" name="TextBox 7"/>
          <p:cNvSpPr txBox="1"/>
          <p:nvPr/>
        </p:nvSpPr>
        <p:spPr>
          <a:xfrm>
            <a:off x="6484653" y="945534"/>
            <a:ext cx="5329646" cy="646331"/>
          </a:xfrm>
          <a:prstGeom prst="rect">
            <a:avLst/>
          </a:prstGeom>
          <a:noFill/>
          <a:ln>
            <a:solidFill>
              <a:schemeClr val="accent6"/>
            </a:solidFill>
          </a:ln>
        </p:spPr>
        <p:txBody>
          <a:bodyPr wrap="square" rtlCol="0">
            <a:spAutoFit/>
          </a:bodyPr>
          <a:lstStyle/>
          <a:p>
            <a:pPr algn="ctr"/>
            <a:r>
              <a:rPr lang="en-GB" dirty="0">
                <a:latin typeface="Ruluko" panose="02000000000000000000" pitchFamily="2" charset="0"/>
              </a:rPr>
              <a:t>In Y2, the attainment gap has narrowed in reading, writing and maths.</a:t>
            </a:r>
          </a:p>
        </p:txBody>
      </p:sp>
      <p:sp>
        <p:nvSpPr>
          <p:cNvPr id="9" name="TextBox 8"/>
          <p:cNvSpPr txBox="1"/>
          <p:nvPr/>
        </p:nvSpPr>
        <p:spPr>
          <a:xfrm>
            <a:off x="1741106" y="160930"/>
            <a:ext cx="8816453" cy="461665"/>
          </a:xfrm>
          <a:prstGeom prst="rect">
            <a:avLst/>
          </a:prstGeom>
          <a:noFill/>
        </p:spPr>
        <p:txBody>
          <a:bodyPr wrap="square" rtlCol="0">
            <a:spAutoFit/>
          </a:bodyPr>
          <a:lstStyle/>
          <a:p>
            <a:pPr algn="ctr"/>
            <a:r>
              <a:rPr lang="en-GB" sz="2400" u="sng" dirty="0">
                <a:latin typeface="Ruluko" panose="02000000000000000000" pitchFamily="2" charset="0"/>
              </a:rPr>
              <a:t>KS1 Pupil Premium Attainment</a:t>
            </a:r>
          </a:p>
        </p:txBody>
      </p:sp>
    </p:spTree>
    <p:extLst>
      <p:ext uri="{BB962C8B-B14F-4D97-AF65-F5344CB8AC3E}">
        <p14:creationId xmlns:p14="http://schemas.microsoft.com/office/powerpoint/2010/main" val="3502170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64857" y="1069930"/>
            <a:ext cx="6638925" cy="5057775"/>
          </a:xfrm>
          <a:prstGeom prst="rect">
            <a:avLst/>
          </a:prstGeom>
        </p:spPr>
      </p:pic>
      <p:sp>
        <p:nvSpPr>
          <p:cNvPr id="5" name="TextBox 4"/>
          <p:cNvSpPr txBox="1"/>
          <p:nvPr/>
        </p:nvSpPr>
        <p:spPr>
          <a:xfrm>
            <a:off x="8438605" y="1069930"/>
            <a:ext cx="3056709" cy="923330"/>
          </a:xfrm>
          <a:prstGeom prst="rect">
            <a:avLst/>
          </a:prstGeom>
          <a:noFill/>
          <a:ln>
            <a:solidFill>
              <a:schemeClr val="accent6"/>
            </a:solidFill>
          </a:ln>
        </p:spPr>
        <p:txBody>
          <a:bodyPr wrap="square" rtlCol="0">
            <a:spAutoFit/>
          </a:bodyPr>
          <a:lstStyle/>
          <a:p>
            <a:pPr algn="ctr"/>
            <a:r>
              <a:rPr lang="en-GB" dirty="0">
                <a:latin typeface="Ruluko" panose="02000000000000000000" pitchFamily="2" charset="0"/>
              </a:rPr>
              <a:t>In KS2, the  attainment gap has narrowed in reading, writing and maths.</a:t>
            </a:r>
          </a:p>
        </p:txBody>
      </p:sp>
      <p:sp>
        <p:nvSpPr>
          <p:cNvPr id="6" name="TextBox 5"/>
          <p:cNvSpPr txBox="1"/>
          <p:nvPr/>
        </p:nvSpPr>
        <p:spPr>
          <a:xfrm>
            <a:off x="1741106" y="160930"/>
            <a:ext cx="8816453" cy="461665"/>
          </a:xfrm>
          <a:prstGeom prst="rect">
            <a:avLst/>
          </a:prstGeom>
          <a:noFill/>
        </p:spPr>
        <p:txBody>
          <a:bodyPr wrap="square" rtlCol="0">
            <a:spAutoFit/>
          </a:bodyPr>
          <a:lstStyle/>
          <a:p>
            <a:pPr algn="ctr"/>
            <a:r>
              <a:rPr lang="en-GB" sz="2400" u="sng" dirty="0">
                <a:latin typeface="Ruluko" panose="02000000000000000000" pitchFamily="2" charset="0"/>
              </a:rPr>
              <a:t>KS2 Pupil Premium Attainment</a:t>
            </a:r>
          </a:p>
        </p:txBody>
      </p:sp>
    </p:spTree>
    <p:extLst>
      <p:ext uri="{BB962C8B-B14F-4D97-AF65-F5344CB8AC3E}">
        <p14:creationId xmlns:p14="http://schemas.microsoft.com/office/powerpoint/2010/main" val="3005763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04457" y="156754"/>
            <a:ext cx="6100354" cy="369332"/>
          </a:xfrm>
          <a:prstGeom prst="rect">
            <a:avLst/>
          </a:prstGeom>
          <a:noFill/>
        </p:spPr>
        <p:txBody>
          <a:bodyPr wrap="square" rtlCol="0">
            <a:spAutoFit/>
          </a:bodyPr>
          <a:lstStyle/>
          <a:p>
            <a:pPr algn="ctr"/>
            <a:r>
              <a:rPr lang="en-GB" u="sng" dirty="0">
                <a:latin typeface="Ruluko" panose="02000000000000000000" pitchFamily="2" charset="0"/>
              </a:rPr>
              <a:t>Y6 Progress</a:t>
            </a:r>
          </a:p>
        </p:txBody>
      </p:sp>
      <p:grpSp>
        <p:nvGrpSpPr>
          <p:cNvPr id="10" name="Group 9"/>
          <p:cNvGrpSpPr/>
          <p:nvPr/>
        </p:nvGrpSpPr>
        <p:grpSpPr>
          <a:xfrm>
            <a:off x="1152354" y="3180732"/>
            <a:ext cx="9843668" cy="2096876"/>
            <a:chOff x="1310924" y="3388433"/>
            <a:chExt cx="9843668" cy="2096876"/>
          </a:xfrm>
        </p:grpSpPr>
        <p:pic>
          <p:nvPicPr>
            <p:cNvPr id="4" name="Picture 3"/>
            <p:cNvPicPr>
              <a:picLocks noChangeAspect="1"/>
            </p:cNvPicPr>
            <p:nvPr/>
          </p:nvPicPr>
          <p:blipFill>
            <a:blip r:embed="rId2"/>
            <a:stretch>
              <a:fillRect/>
            </a:stretch>
          </p:blipFill>
          <p:spPr>
            <a:xfrm>
              <a:off x="1310924" y="3388433"/>
              <a:ext cx="9843668" cy="2096876"/>
            </a:xfrm>
            <a:prstGeom prst="rect">
              <a:avLst/>
            </a:prstGeom>
          </p:spPr>
        </p:pic>
        <p:pic>
          <p:nvPicPr>
            <p:cNvPr id="6" name="Picture 5"/>
            <p:cNvPicPr>
              <a:picLocks noChangeAspect="1"/>
            </p:cNvPicPr>
            <p:nvPr/>
          </p:nvPicPr>
          <p:blipFill>
            <a:blip r:embed="rId3"/>
            <a:stretch>
              <a:fillRect/>
            </a:stretch>
          </p:blipFill>
          <p:spPr>
            <a:xfrm>
              <a:off x="2326996" y="3771593"/>
              <a:ext cx="2834886" cy="493819"/>
            </a:xfrm>
            <a:prstGeom prst="rect">
              <a:avLst/>
            </a:prstGeom>
          </p:spPr>
        </p:pic>
      </p:grpSp>
      <p:grpSp>
        <p:nvGrpSpPr>
          <p:cNvPr id="11" name="Group 10"/>
          <p:cNvGrpSpPr/>
          <p:nvPr/>
        </p:nvGrpSpPr>
        <p:grpSpPr>
          <a:xfrm>
            <a:off x="1113246" y="754740"/>
            <a:ext cx="9882776" cy="2116077"/>
            <a:chOff x="1269954" y="1087690"/>
            <a:chExt cx="9882776" cy="2116077"/>
          </a:xfrm>
        </p:grpSpPr>
        <p:pic>
          <p:nvPicPr>
            <p:cNvPr id="3" name="Picture 2"/>
            <p:cNvPicPr>
              <a:picLocks noChangeAspect="1"/>
            </p:cNvPicPr>
            <p:nvPr/>
          </p:nvPicPr>
          <p:blipFill>
            <a:blip r:embed="rId4"/>
            <a:stretch>
              <a:fillRect/>
            </a:stretch>
          </p:blipFill>
          <p:spPr>
            <a:xfrm>
              <a:off x="1269954" y="1087690"/>
              <a:ext cx="9882776" cy="2116077"/>
            </a:xfrm>
            <a:prstGeom prst="rect">
              <a:avLst/>
            </a:prstGeom>
          </p:spPr>
        </p:pic>
        <p:sp>
          <p:nvSpPr>
            <p:cNvPr id="7" name="TextBox 6"/>
            <p:cNvSpPr txBox="1"/>
            <p:nvPr/>
          </p:nvSpPr>
          <p:spPr>
            <a:xfrm>
              <a:off x="2326996" y="1397605"/>
              <a:ext cx="2782388" cy="369332"/>
            </a:xfrm>
            <a:prstGeom prst="rect">
              <a:avLst/>
            </a:prstGeom>
            <a:noFill/>
          </p:spPr>
          <p:txBody>
            <a:bodyPr wrap="square" rtlCol="0">
              <a:spAutoFit/>
            </a:bodyPr>
            <a:lstStyle/>
            <a:p>
              <a:r>
                <a:rPr lang="en-GB" dirty="0"/>
                <a:t>Sum2 2020 – Sum 2 2021</a:t>
              </a:r>
            </a:p>
          </p:txBody>
        </p:sp>
      </p:grpSp>
      <p:sp>
        <p:nvSpPr>
          <p:cNvPr id="8" name="TextBox 7"/>
          <p:cNvSpPr txBox="1"/>
          <p:nvPr/>
        </p:nvSpPr>
        <p:spPr>
          <a:xfrm>
            <a:off x="4881646" y="2736362"/>
            <a:ext cx="5764583" cy="369332"/>
          </a:xfrm>
          <a:prstGeom prst="rect">
            <a:avLst/>
          </a:prstGeom>
          <a:noFill/>
        </p:spPr>
        <p:txBody>
          <a:bodyPr wrap="square" rtlCol="0">
            <a:spAutoFit/>
          </a:bodyPr>
          <a:lstStyle/>
          <a:p>
            <a:r>
              <a:rPr lang="en-GB" dirty="0"/>
              <a:t>Gap	R -24.7	    	W -21.9		M -15.1 </a:t>
            </a:r>
          </a:p>
        </p:txBody>
      </p:sp>
      <p:sp>
        <p:nvSpPr>
          <p:cNvPr id="9" name="TextBox 8"/>
          <p:cNvSpPr txBox="1"/>
          <p:nvPr/>
        </p:nvSpPr>
        <p:spPr>
          <a:xfrm>
            <a:off x="4840512" y="5191015"/>
            <a:ext cx="5996940" cy="369332"/>
          </a:xfrm>
          <a:prstGeom prst="rect">
            <a:avLst/>
          </a:prstGeom>
          <a:noFill/>
        </p:spPr>
        <p:txBody>
          <a:bodyPr wrap="square" rtlCol="0">
            <a:spAutoFit/>
          </a:bodyPr>
          <a:lstStyle/>
          <a:p>
            <a:r>
              <a:rPr lang="en-GB" dirty="0"/>
              <a:t>Gap	R -1.3	   	 W -5.3		M -3 </a:t>
            </a:r>
          </a:p>
        </p:txBody>
      </p:sp>
      <p:sp>
        <p:nvSpPr>
          <p:cNvPr id="12" name="TextBox 11"/>
          <p:cNvSpPr txBox="1"/>
          <p:nvPr/>
        </p:nvSpPr>
        <p:spPr>
          <a:xfrm>
            <a:off x="640080" y="5682343"/>
            <a:ext cx="11011989" cy="646331"/>
          </a:xfrm>
          <a:prstGeom prst="rect">
            <a:avLst/>
          </a:prstGeom>
          <a:noFill/>
        </p:spPr>
        <p:txBody>
          <a:bodyPr wrap="square" rtlCol="0">
            <a:spAutoFit/>
          </a:bodyPr>
          <a:lstStyle/>
          <a:p>
            <a:pPr algn="ctr"/>
            <a:r>
              <a:rPr lang="en-GB" dirty="0">
                <a:latin typeface="Ruluko" panose="02000000000000000000" pitchFamily="2" charset="0"/>
              </a:rPr>
              <a:t>The gap in progress has narrowed significantly and pupil premium children have made progress this academic year which is broadly in line with their non pupil premium peers.</a:t>
            </a:r>
          </a:p>
        </p:txBody>
      </p:sp>
    </p:spTree>
    <p:extLst>
      <p:ext uri="{BB962C8B-B14F-4D97-AF65-F5344CB8AC3E}">
        <p14:creationId xmlns:p14="http://schemas.microsoft.com/office/powerpoint/2010/main" val="466801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04457" y="156754"/>
            <a:ext cx="6100354" cy="369332"/>
          </a:xfrm>
          <a:prstGeom prst="rect">
            <a:avLst/>
          </a:prstGeom>
          <a:noFill/>
        </p:spPr>
        <p:txBody>
          <a:bodyPr wrap="square" rtlCol="0">
            <a:spAutoFit/>
          </a:bodyPr>
          <a:lstStyle/>
          <a:p>
            <a:pPr algn="ctr"/>
            <a:r>
              <a:rPr lang="en-GB" u="sng" dirty="0">
                <a:latin typeface="Ruluko" panose="02000000000000000000" pitchFamily="2" charset="0"/>
              </a:rPr>
              <a:t>Y5 Progress</a:t>
            </a:r>
          </a:p>
        </p:txBody>
      </p:sp>
      <p:sp>
        <p:nvSpPr>
          <p:cNvPr id="8" name="TextBox 7"/>
          <p:cNvSpPr txBox="1"/>
          <p:nvPr/>
        </p:nvSpPr>
        <p:spPr>
          <a:xfrm>
            <a:off x="4881646" y="2736362"/>
            <a:ext cx="5764583" cy="369332"/>
          </a:xfrm>
          <a:prstGeom prst="rect">
            <a:avLst/>
          </a:prstGeom>
          <a:noFill/>
        </p:spPr>
        <p:txBody>
          <a:bodyPr wrap="square" rtlCol="0">
            <a:spAutoFit/>
          </a:bodyPr>
          <a:lstStyle/>
          <a:p>
            <a:r>
              <a:rPr lang="en-GB" dirty="0"/>
              <a:t>Gap	R -13	    	W -21.6		M -7.3 </a:t>
            </a:r>
          </a:p>
        </p:txBody>
      </p:sp>
      <p:sp>
        <p:nvSpPr>
          <p:cNvPr id="9" name="TextBox 8"/>
          <p:cNvSpPr txBox="1"/>
          <p:nvPr/>
        </p:nvSpPr>
        <p:spPr>
          <a:xfrm>
            <a:off x="4840512" y="5191015"/>
            <a:ext cx="5996940" cy="369332"/>
          </a:xfrm>
          <a:prstGeom prst="rect">
            <a:avLst/>
          </a:prstGeom>
          <a:noFill/>
        </p:spPr>
        <p:txBody>
          <a:bodyPr wrap="square" rtlCol="0">
            <a:spAutoFit/>
          </a:bodyPr>
          <a:lstStyle/>
          <a:p>
            <a:r>
              <a:rPr lang="en-GB" dirty="0"/>
              <a:t>Gap	R -6.3	   	 W -5		M -9.6 </a:t>
            </a:r>
          </a:p>
        </p:txBody>
      </p:sp>
      <p:sp>
        <p:nvSpPr>
          <p:cNvPr id="12" name="TextBox 11"/>
          <p:cNvSpPr txBox="1"/>
          <p:nvPr/>
        </p:nvSpPr>
        <p:spPr>
          <a:xfrm>
            <a:off x="640080" y="5682343"/>
            <a:ext cx="11011989" cy="923330"/>
          </a:xfrm>
          <a:prstGeom prst="rect">
            <a:avLst/>
          </a:prstGeom>
          <a:noFill/>
        </p:spPr>
        <p:txBody>
          <a:bodyPr wrap="square" rtlCol="0">
            <a:spAutoFit/>
          </a:bodyPr>
          <a:lstStyle/>
          <a:p>
            <a:pPr algn="ctr"/>
            <a:r>
              <a:rPr lang="en-GB" dirty="0">
                <a:latin typeface="Ruluko" panose="02000000000000000000" pitchFamily="2" charset="0"/>
              </a:rPr>
              <a:t>The gap in progress has narrowed significantly in reading and writing and in writing, pupil premium children have made progress this academic year which is broadly in line with their non pupil premium peers.  The progress gap has widened slightly in maths.</a:t>
            </a:r>
          </a:p>
        </p:txBody>
      </p:sp>
      <p:pic>
        <p:nvPicPr>
          <p:cNvPr id="13" name="Picture 12"/>
          <p:cNvPicPr>
            <a:picLocks noChangeAspect="1"/>
          </p:cNvPicPr>
          <p:nvPr/>
        </p:nvPicPr>
        <p:blipFill>
          <a:blip r:embed="rId2"/>
          <a:stretch>
            <a:fillRect/>
          </a:stretch>
        </p:blipFill>
        <p:spPr>
          <a:xfrm>
            <a:off x="1097126" y="3112155"/>
            <a:ext cx="9915016" cy="2182253"/>
          </a:xfrm>
          <a:prstGeom prst="rect">
            <a:avLst/>
          </a:prstGeom>
        </p:spPr>
      </p:pic>
      <p:pic>
        <p:nvPicPr>
          <p:cNvPr id="14" name="Picture 13"/>
          <p:cNvPicPr>
            <a:picLocks noChangeAspect="1"/>
          </p:cNvPicPr>
          <p:nvPr/>
        </p:nvPicPr>
        <p:blipFill>
          <a:blip r:embed="rId3"/>
          <a:stretch>
            <a:fillRect/>
          </a:stretch>
        </p:blipFill>
        <p:spPr>
          <a:xfrm>
            <a:off x="1097126" y="648082"/>
            <a:ext cx="9915016" cy="2113620"/>
          </a:xfrm>
          <a:prstGeom prst="rect">
            <a:avLst/>
          </a:prstGeom>
        </p:spPr>
      </p:pic>
      <p:pic>
        <p:nvPicPr>
          <p:cNvPr id="15" name="Picture 14"/>
          <p:cNvPicPr>
            <a:picLocks noChangeAspect="1"/>
          </p:cNvPicPr>
          <p:nvPr/>
        </p:nvPicPr>
        <p:blipFill>
          <a:blip r:embed="rId4"/>
          <a:stretch>
            <a:fillRect/>
          </a:stretch>
        </p:blipFill>
        <p:spPr>
          <a:xfrm>
            <a:off x="2052857" y="901962"/>
            <a:ext cx="2828789" cy="499915"/>
          </a:xfrm>
          <a:prstGeom prst="rect">
            <a:avLst/>
          </a:prstGeom>
        </p:spPr>
      </p:pic>
      <p:pic>
        <p:nvPicPr>
          <p:cNvPr id="17" name="Picture 16"/>
          <p:cNvPicPr>
            <a:picLocks noChangeAspect="1"/>
          </p:cNvPicPr>
          <p:nvPr/>
        </p:nvPicPr>
        <p:blipFill>
          <a:blip r:embed="rId5"/>
          <a:stretch>
            <a:fillRect/>
          </a:stretch>
        </p:blipFill>
        <p:spPr>
          <a:xfrm>
            <a:off x="2052857" y="3446727"/>
            <a:ext cx="2834886" cy="493819"/>
          </a:xfrm>
          <a:prstGeom prst="rect">
            <a:avLst/>
          </a:prstGeom>
        </p:spPr>
      </p:pic>
    </p:spTree>
    <p:extLst>
      <p:ext uri="{BB962C8B-B14F-4D97-AF65-F5344CB8AC3E}">
        <p14:creationId xmlns:p14="http://schemas.microsoft.com/office/powerpoint/2010/main" val="320935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57677" y="667222"/>
            <a:ext cx="10193913" cy="2219249"/>
          </a:xfrm>
          <a:prstGeom prst="rect">
            <a:avLst/>
          </a:prstGeom>
        </p:spPr>
      </p:pic>
      <p:sp>
        <p:nvSpPr>
          <p:cNvPr id="5" name="TextBox 4"/>
          <p:cNvSpPr txBox="1"/>
          <p:nvPr/>
        </p:nvSpPr>
        <p:spPr>
          <a:xfrm>
            <a:off x="3004457" y="156754"/>
            <a:ext cx="6100354" cy="369332"/>
          </a:xfrm>
          <a:prstGeom prst="rect">
            <a:avLst/>
          </a:prstGeom>
          <a:noFill/>
        </p:spPr>
        <p:txBody>
          <a:bodyPr wrap="square" rtlCol="0">
            <a:spAutoFit/>
          </a:bodyPr>
          <a:lstStyle/>
          <a:p>
            <a:pPr algn="ctr"/>
            <a:r>
              <a:rPr lang="en-GB" u="sng" dirty="0">
                <a:latin typeface="Ruluko" panose="02000000000000000000" pitchFamily="2" charset="0"/>
              </a:rPr>
              <a:t>Y4 Progress</a:t>
            </a:r>
          </a:p>
        </p:txBody>
      </p:sp>
      <p:sp>
        <p:nvSpPr>
          <p:cNvPr id="8" name="TextBox 7"/>
          <p:cNvSpPr txBox="1"/>
          <p:nvPr/>
        </p:nvSpPr>
        <p:spPr>
          <a:xfrm>
            <a:off x="4881646" y="2736362"/>
            <a:ext cx="5764583" cy="369332"/>
          </a:xfrm>
          <a:prstGeom prst="rect">
            <a:avLst/>
          </a:prstGeom>
          <a:noFill/>
        </p:spPr>
        <p:txBody>
          <a:bodyPr wrap="square" rtlCol="0">
            <a:spAutoFit/>
          </a:bodyPr>
          <a:lstStyle/>
          <a:p>
            <a:r>
              <a:rPr lang="en-GB" dirty="0"/>
              <a:t>Gap	R -1.5	    	W -2		M -0.2 </a:t>
            </a:r>
          </a:p>
        </p:txBody>
      </p:sp>
      <p:sp>
        <p:nvSpPr>
          <p:cNvPr id="9" name="TextBox 8"/>
          <p:cNvSpPr txBox="1"/>
          <p:nvPr/>
        </p:nvSpPr>
        <p:spPr>
          <a:xfrm>
            <a:off x="4840512" y="5191015"/>
            <a:ext cx="5996940" cy="369332"/>
          </a:xfrm>
          <a:prstGeom prst="rect">
            <a:avLst/>
          </a:prstGeom>
          <a:noFill/>
        </p:spPr>
        <p:txBody>
          <a:bodyPr wrap="square" rtlCol="0">
            <a:spAutoFit/>
          </a:bodyPr>
          <a:lstStyle/>
          <a:p>
            <a:r>
              <a:rPr lang="en-GB" dirty="0"/>
              <a:t>Gap	R -10.6	   	 W -16.6		M -10.5 </a:t>
            </a:r>
          </a:p>
        </p:txBody>
      </p:sp>
      <p:sp>
        <p:nvSpPr>
          <p:cNvPr id="12" name="TextBox 11"/>
          <p:cNvSpPr txBox="1"/>
          <p:nvPr/>
        </p:nvSpPr>
        <p:spPr>
          <a:xfrm>
            <a:off x="640080" y="5682343"/>
            <a:ext cx="11011989" cy="369332"/>
          </a:xfrm>
          <a:prstGeom prst="rect">
            <a:avLst/>
          </a:prstGeom>
          <a:noFill/>
        </p:spPr>
        <p:txBody>
          <a:bodyPr wrap="square" rtlCol="0">
            <a:spAutoFit/>
          </a:bodyPr>
          <a:lstStyle/>
          <a:p>
            <a:pPr algn="ctr"/>
            <a:r>
              <a:rPr lang="en-GB" dirty="0">
                <a:latin typeface="Ruluko" panose="02000000000000000000" pitchFamily="2" charset="0"/>
              </a:rPr>
              <a:t>The gap in progress has increased in reading, writing and maths.</a:t>
            </a:r>
          </a:p>
        </p:txBody>
      </p:sp>
      <p:pic>
        <p:nvPicPr>
          <p:cNvPr id="15" name="Picture 14"/>
          <p:cNvPicPr>
            <a:picLocks noChangeAspect="1"/>
          </p:cNvPicPr>
          <p:nvPr/>
        </p:nvPicPr>
        <p:blipFill>
          <a:blip r:embed="rId3"/>
          <a:stretch>
            <a:fillRect/>
          </a:stretch>
        </p:blipFill>
        <p:spPr>
          <a:xfrm>
            <a:off x="2052857" y="967277"/>
            <a:ext cx="2828789" cy="499915"/>
          </a:xfrm>
          <a:prstGeom prst="rect">
            <a:avLst/>
          </a:prstGeom>
        </p:spPr>
      </p:pic>
      <p:pic>
        <p:nvPicPr>
          <p:cNvPr id="2" name="Picture 1"/>
          <p:cNvPicPr>
            <a:picLocks noChangeAspect="1"/>
          </p:cNvPicPr>
          <p:nvPr/>
        </p:nvPicPr>
        <p:blipFill>
          <a:blip r:embed="rId4"/>
          <a:stretch>
            <a:fillRect/>
          </a:stretch>
        </p:blipFill>
        <p:spPr>
          <a:xfrm>
            <a:off x="940087" y="3105694"/>
            <a:ext cx="10239080" cy="2172296"/>
          </a:xfrm>
          <a:prstGeom prst="rect">
            <a:avLst/>
          </a:prstGeom>
        </p:spPr>
      </p:pic>
      <p:pic>
        <p:nvPicPr>
          <p:cNvPr id="17" name="Picture 16"/>
          <p:cNvPicPr>
            <a:picLocks noChangeAspect="1"/>
          </p:cNvPicPr>
          <p:nvPr/>
        </p:nvPicPr>
        <p:blipFill>
          <a:blip r:embed="rId5"/>
          <a:stretch>
            <a:fillRect/>
          </a:stretch>
        </p:blipFill>
        <p:spPr>
          <a:xfrm>
            <a:off x="2052857" y="3446727"/>
            <a:ext cx="2834886" cy="493819"/>
          </a:xfrm>
          <a:prstGeom prst="rect">
            <a:avLst/>
          </a:prstGeom>
        </p:spPr>
      </p:pic>
    </p:spTree>
    <p:extLst>
      <p:ext uri="{BB962C8B-B14F-4D97-AF65-F5344CB8AC3E}">
        <p14:creationId xmlns:p14="http://schemas.microsoft.com/office/powerpoint/2010/main" val="1664420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725232" y="761610"/>
            <a:ext cx="9920997" cy="2096153"/>
          </a:xfrm>
          <a:prstGeom prst="rect">
            <a:avLst/>
          </a:prstGeom>
        </p:spPr>
      </p:pic>
      <p:pic>
        <p:nvPicPr>
          <p:cNvPr id="4" name="Picture 3"/>
          <p:cNvPicPr>
            <a:picLocks noChangeAspect="1"/>
          </p:cNvPicPr>
          <p:nvPr/>
        </p:nvPicPr>
        <p:blipFill>
          <a:blip r:embed="rId3"/>
          <a:stretch>
            <a:fillRect/>
          </a:stretch>
        </p:blipFill>
        <p:spPr>
          <a:xfrm>
            <a:off x="725232" y="3105694"/>
            <a:ext cx="10112220" cy="2169487"/>
          </a:xfrm>
          <a:prstGeom prst="rect">
            <a:avLst/>
          </a:prstGeom>
        </p:spPr>
      </p:pic>
      <p:sp>
        <p:nvSpPr>
          <p:cNvPr id="5" name="TextBox 4"/>
          <p:cNvSpPr txBox="1"/>
          <p:nvPr/>
        </p:nvSpPr>
        <p:spPr>
          <a:xfrm>
            <a:off x="3004457" y="156754"/>
            <a:ext cx="6100354" cy="369332"/>
          </a:xfrm>
          <a:prstGeom prst="rect">
            <a:avLst/>
          </a:prstGeom>
          <a:noFill/>
        </p:spPr>
        <p:txBody>
          <a:bodyPr wrap="square" rtlCol="0">
            <a:spAutoFit/>
          </a:bodyPr>
          <a:lstStyle/>
          <a:p>
            <a:pPr algn="ctr"/>
            <a:r>
              <a:rPr lang="en-GB" u="sng" dirty="0">
                <a:latin typeface="Ruluko" panose="02000000000000000000" pitchFamily="2" charset="0"/>
              </a:rPr>
              <a:t>Y3 Progress</a:t>
            </a:r>
          </a:p>
        </p:txBody>
      </p:sp>
      <p:sp>
        <p:nvSpPr>
          <p:cNvPr id="8" name="TextBox 7"/>
          <p:cNvSpPr txBox="1"/>
          <p:nvPr/>
        </p:nvSpPr>
        <p:spPr>
          <a:xfrm>
            <a:off x="4607323" y="2736362"/>
            <a:ext cx="5764583" cy="369332"/>
          </a:xfrm>
          <a:prstGeom prst="rect">
            <a:avLst/>
          </a:prstGeom>
          <a:noFill/>
        </p:spPr>
        <p:txBody>
          <a:bodyPr wrap="square" rtlCol="0">
            <a:spAutoFit/>
          </a:bodyPr>
          <a:lstStyle/>
          <a:p>
            <a:r>
              <a:rPr lang="en-GB" dirty="0"/>
              <a:t>Gap	R -18.8	    	W -28		M -20.5 </a:t>
            </a:r>
          </a:p>
        </p:txBody>
      </p:sp>
      <p:sp>
        <p:nvSpPr>
          <p:cNvPr id="9" name="TextBox 8"/>
          <p:cNvSpPr txBox="1"/>
          <p:nvPr/>
        </p:nvSpPr>
        <p:spPr>
          <a:xfrm>
            <a:off x="4657630" y="5191015"/>
            <a:ext cx="5996940" cy="369332"/>
          </a:xfrm>
          <a:prstGeom prst="rect">
            <a:avLst/>
          </a:prstGeom>
          <a:noFill/>
        </p:spPr>
        <p:txBody>
          <a:bodyPr wrap="square" rtlCol="0">
            <a:spAutoFit/>
          </a:bodyPr>
          <a:lstStyle/>
          <a:p>
            <a:r>
              <a:rPr lang="en-GB" dirty="0"/>
              <a:t>Gap	R +9.8	   	 W +4.2		M +9.8 </a:t>
            </a:r>
          </a:p>
        </p:txBody>
      </p:sp>
      <p:sp>
        <p:nvSpPr>
          <p:cNvPr id="12" name="TextBox 11"/>
          <p:cNvSpPr txBox="1"/>
          <p:nvPr/>
        </p:nvSpPr>
        <p:spPr>
          <a:xfrm>
            <a:off x="640080" y="5682343"/>
            <a:ext cx="11011989" cy="369332"/>
          </a:xfrm>
          <a:prstGeom prst="rect">
            <a:avLst/>
          </a:prstGeom>
          <a:noFill/>
        </p:spPr>
        <p:txBody>
          <a:bodyPr wrap="square" rtlCol="0">
            <a:spAutoFit/>
          </a:bodyPr>
          <a:lstStyle/>
          <a:p>
            <a:pPr algn="ctr"/>
            <a:r>
              <a:rPr lang="en-GB" dirty="0">
                <a:latin typeface="Ruluko" panose="02000000000000000000" pitchFamily="2" charset="0"/>
              </a:rPr>
              <a:t>The gap in progress has been reversed with more pupil premium pupils making 6+ steps of progress than their peers.</a:t>
            </a:r>
          </a:p>
        </p:txBody>
      </p:sp>
      <p:pic>
        <p:nvPicPr>
          <p:cNvPr id="15" name="Picture 14"/>
          <p:cNvPicPr>
            <a:picLocks noChangeAspect="1"/>
          </p:cNvPicPr>
          <p:nvPr/>
        </p:nvPicPr>
        <p:blipFill>
          <a:blip r:embed="rId4"/>
          <a:stretch>
            <a:fillRect/>
          </a:stretch>
        </p:blipFill>
        <p:spPr>
          <a:xfrm>
            <a:off x="2052857" y="967277"/>
            <a:ext cx="2828789" cy="499915"/>
          </a:xfrm>
          <a:prstGeom prst="rect">
            <a:avLst/>
          </a:prstGeom>
        </p:spPr>
      </p:pic>
      <p:pic>
        <p:nvPicPr>
          <p:cNvPr id="17" name="Picture 16"/>
          <p:cNvPicPr>
            <a:picLocks noChangeAspect="1"/>
          </p:cNvPicPr>
          <p:nvPr/>
        </p:nvPicPr>
        <p:blipFill>
          <a:blip r:embed="rId5"/>
          <a:stretch>
            <a:fillRect/>
          </a:stretch>
        </p:blipFill>
        <p:spPr>
          <a:xfrm>
            <a:off x="2052857" y="3446727"/>
            <a:ext cx="2834886" cy="493819"/>
          </a:xfrm>
          <a:prstGeom prst="rect">
            <a:avLst/>
          </a:prstGeom>
        </p:spPr>
      </p:pic>
    </p:spTree>
    <p:extLst>
      <p:ext uri="{BB962C8B-B14F-4D97-AF65-F5344CB8AC3E}">
        <p14:creationId xmlns:p14="http://schemas.microsoft.com/office/powerpoint/2010/main" val="3005522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764836" y="664026"/>
            <a:ext cx="10001271" cy="2129225"/>
          </a:xfrm>
          <a:prstGeom prst="rect">
            <a:avLst/>
          </a:prstGeom>
        </p:spPr>
      </p:pic>
      <p:sp>
        <p:nvSpPr>
          <p:cNvPr id="5" name="TextBox 4"/>
          <p:cNvSpPr txBox="1"/>
          <p:nvPr/>
        </p:nvSpPr>
        <p:spPr>
          <a:xfrm>
            <a:off x="3004457" y="156754"/>
            <a:ext cx="6100354" cy="369332"/>
          </a:xfrm>
          <a:prstGeom prst="rect">
            <a:avLst/>
          </a:prstGeom>
          <a:noFill/>
        </p:spPr>
        <p:txBody>
          <a:bodyPr wrap="square" rtlCol="0">
            <a:spAutoFit/>
          </a:bodyPr>
          <a:lstStyle/>
          <a:p>
            <a:pPr algn="ctr"/>
            <a:r>
              <a:rPr lang="en-GB" u="sng" dirty="0">
                <a:latin typeface="Ruluko" panose="02000000000000000000" pitchFamily="2" charset="0"/>
              </a:rPr>
              <a:t>Y2 Progress</a:t>
            </a:r>
          </a:p>
        </p:txBody>
      </p:sp>
      <p:sp>
        <p:nvSpPr>
          <p:cNvPr id="8" name="TextBox 7"/>
          <p:cNvSpPr txBox="1"/>
          <p:nvPr/>
        </p:nvSpPr>
        <p:spPr>
          <a:xfrm>
            <a:off x="4607323" y="2736362"/>
            <a:ext cx="5764583" cy="369332"/>
          </a:xfrm>
          <a:prstGeom prst="rect">
            <a:avLst/>
          </a:prstGeom>
          <a:noFill/>
        </p:spPr>
        <p:txBody>
          <a:bodyPr wrap="square" rtlCol="0">
            <a:spAutoFit/>
          </a:bodyPr>
          <a:lstStyle/>
          <a:p>
            <a:r>
              <a:rPr lang="en-GB" dirty="0"/>
              <a:t>Gap	R -30.4	    	W -52.5		M -11.3 </a:t>
            </a:r>
          </a:p>
        </p:txBody>
      </p:sp>
      <p:sp>
        <p:nvSpPr>
          <p:cNvPr id="9" name="TextBox 8"/>
          <p:cNvSpPr txBox="1"/>
          <p:nvPr/>
        </p:nvSpPr>
        <p:spPr>
          <a:xfrm>
            <a:off x="4657630" y="5191015"/>
            <a:ext cx="5996940" cy="369332"/>
          </a:xfrm>
          <a:prstGeom prst="rect">
            <a:avLst/>
          </a:prstGeom>
          <a:noFill/>
        </p:spPr>
        <p:txBody>
          <a:bodyPr wrap="square" rtlCol="0">
            <a:spAutoFit/>
          </a:bodyPr>
          <a:lstStyle/>
          <a:p>
            <a:r>
              <a:rPr lang="en-GB" dirty="0"/>
              <a:t>Gap	R -4.2	   	 W +1.9		M -19 </a:t>
            </a:r>
          </a:p>
        </p:txBody>
      </p:sp>
      <p:sp>
        <p:nvSpPr>
          <p:cNvPr id="12" name="TextBox 11"/>
          <p:cNvSpPr txBox="1"/>
          <p:nvPr/>
        </p:nvSpPr>
        <p:spPr>
          <a:xfrm>
            <a:off x="640080" y="5682343"/>
            <a:ext cx="11011989" cy="646331"/>
          </a:xfrm>
          <a:prstGeom prst="rect">
            <a:avLst/>
          </a:prstGeom>
          <a:noFill/>
        </p:spPr>
        <p:txBody>
          <a:bodyPr wrap="square" rtlCol="0">
            <a:spAutoFit/>
          </a:bodyPr>
          <a:lstStyle/>
          <a:p>
            <a:pPr algn="ctr"/>
            <a:r>
              <a:rPr lang="en-GB" dirty="0">
                <a:latin typeface="Ruluko" panose="02000000000000000000" pitchFamily="2" charset="0"/>
              </a:rPr>
              <a:t>The gap in reading progress has been significantly narrowed and the progress gap in writing has been reversed with more pupil premium pupils making 4+ steps of progress than their peers.  The progress gap has widened in maths.</a:t>
            </a:r>
          </a:p>
        </p:txBody>
      </p:sp>
      <p:pic>
        <p:nvPicPr>
          <p:cNvPr id="3" name="Picture 2"/>
          <p:cNvPicPr>
            <a:picLocks noChangeAspect="1"/>
          </p:cNvPicPr>
          <p:nvPr/>
        </p:nvPicPr>
        <p:blipFill>
          <a:blip r:embed="rId3"/>
          <a:stretch>
            <a:fillRect/>
          </a:stretch>
        </p:blipFill>
        <p:spPr>
          <a:xfrm>
            <a:off x="790962" y="3065992"/>
            <a:ext cx="10001271" cy="2164725"/>
          </a:xfrm>
          <a:prstGeom prst="rect">
            <a:avLst/>
          </a:prstGeom>
        </p:spPr>
      </p:pic>
      <p:sp>
        <p:nvSpPr>
          <p:cNvPr id="10" name="TextBox 9"/>
          <p:cNvSpPr txBox="1"/>
          <p:nvPr/>
        </p:nvSpPr>
        <p:spPr>
          <a:xfrm>
            <a:off x="1293223" y="966651"/>
            <a:ext cx="3314100" cy="369332"/>
          </a:xfrm>
          <a:prstGeom prst="rect">
            <a:avLst/>
          </a:prstGeom>
          <a:noFill/>
        </p:spPr>
        <p:txBody>
          <a:bodyPr wrap="square" rtlCol="0">
            <a:spAutoFit/>
          </a:bodyPr>
          <a:lstStyle/>
          <a:p>
            <a:r>
              <a:rPr lang="en-GB" dirty="0" err="1"/>
              <a:t>Aut</a:t>
            </a:r>
            <a:r>
              <a:rPr lang="en-GB" dirty="0"/>
              <a:t> 2 2020 – Sum 2 2021</a:t>
            </a:r>
          </a:p>
        </p:txBody>
      </p:sp>
      <p:sp>
        <p:nvSpPr>
          <p:cNvPr id="14" name="TextBox 13"/>
          <p:cNvSpPr txBox="1"/>
          <p:nvPr/>
        </p:nvSpPr>
        <p:spPr>
          <a:xfrm>
            <a:off x="1293223" y="3372654"/>
            <a:ext cx="3314100" cy="369332"/>
          </a:xfrm>
          <a:prstGeom prst="rect">
            <a:avLst/>
          </a:prstGeom>
          <a:noFill/>
        </p:spPr>
        <p:txBody>
          <a:bodyPr wrap="square" rtlCol="0">
            <a:spAutoFit/>
          </a:bodyPr>
          <a:lstStyle/>
          <a:p>
            <a:r>
              <a:rPr lang="en-GB" dirty="0" err="1"/>
              <a:t>Aut</a:t>
            </a:r>
            <a:r>
              <a:rPr lang="en-GB" dirty="0"/>
              <a:t> 2 2021 – Sum 2 2022</a:t>
            </a:r>
          </a:p>
        </p:txBody>
      </p:sp>
    </p:spTree>
    <p:extLst>
      <p:ext uri="{BB962C8B-B14F-4D97-AF65-F5344CB8AC3E}">
        <p14:creationId xmlns:p14="http://schemas.microsoft.com/office/powerpoint/2010/main" val="1325261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712</Words>
  <Application>Microsoft Office PowerPoint</Application>
  <PresentationFormat>Widescreen</PresentationFormat>
  <Paragraphs>110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Ruluko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Aimee Proffitt</dc:creator>
  <cp:lastModifiedBy>Hannah Foster</cp:lastModifiedBy>
  <cp:revision>15</cp:revision>
  <dcterms:created xsi:type="dcterms:W3CDTF">2022-07-05T18:00:42Z</dcterms:created>
  <dcterms:modified xsi:type="dcterms:W3CDTF">2022-09-21T12:13:59Z</dcterms:modified>
</cp:coreProperties>
</file>