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69" r:id="rId4"/>
  </p:sldMasterIdLst>
  <p:notesMasterIdLst>
    <p:notesMasterId r:id="rId20"/>
  </p:notesMasterIdLst>
  <p:handoutMasterIdLst>
    <p:handoutMasterId r:id="rId21"/>
  </p:handoutMasterIdLst>
  <p:sldIdLst>
    <p:sldId id="256" r:id="rId5"/>
    <p:sldId id="257" r:id="rId6"/>
    <p:sldId id="264" r:id="rId7"/>
    <p:sldId id="258" r:id="rId8"/>
    <p:sldId id="259" r:id="rId9"/>
    <p:sldId id="260" r:id="rId10"/>
    <p:sldId id="261" r:id="rId11"/>
    <p:sldId id="265" r:id="rId12"/>
    <p:sldId id="266" r:id="rId13"/>
    <p:sldId id="272" r:id="rId14"/>
    <p:sldId id="269" r:id="rId15"/>
    <p:sldId id="273" r:id="rId16"/>
    <p:sldId id="270" r:id="rId17"/>
    <p:sldId id="268" r:id="rId18"/>
    <p:sldId id="26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524" y="40"/>
      </p:cViewPr>
      <p:guideLst/>
    </p:cSldViewPr>
  </p:slideViewPr>
  <p:notesTextViewPr>
    <p:cViewPr>
      <p:scale>
        <a:sx n="1" d="1"/>
        <a:sy n="1" d="1"/>
      </p:scale>
      <p:origin x="0" y="0"/>
    </p:cViewPr>
  </p:notesTextViewPr>
  <p:notesViewPr>
    <p:cSldViewPr snapToGrid="0">
      <p:cViewPr varScale="1">
        <p:scale>
          <a:sx n="60" d="100"/>
          <a:sy n="60" d="100"/>
        </p:scale>
        <p:origin x="1670"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269538-BFC5-48BB-BEA1-D7AF1F385FD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D51337A-31FA-4717-B2BF-9243F96D2B9B}">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Staffing in Year 3</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A9294D65-F371-46C8-A624-E557E9DF1A30}" type="parTrans" cxnId="{9E6BB655-7FE4-4F8D-B1D2-F885E60B8754}">
      <dgm:prSet/>
      <dgm:spPr/>
      <dgm:t>
        <a:bodyPr/>
        <a:lstStyle/>
        <a:p>
          <a:endParaRPr lang="en-US"/>
        </a:p>
      </dgm:t>
    </dgm:pt>
    <dgm:pt modelId="{6799645E-F42F-43D8-B2EA-A1377D84D0B3}" type="sibTrans" cxnId="{9E6BB655-7FE4-4F8D-B1D2-F885E60B8754}">
      <dgm:prSet/>
      <dgm:spPr/>
      <dgm:t>
        <a:bodyPr/>
        <a:lstStyle/>
        <a:p>
          <a:endParaRPr lang="en-US"/>
        </a:p>
      </dgm:t>
    </dgm:pt>
    <dgm:pt modelId="{E40970FA-9468-4353-8343-FE5E2BEBB8B0}">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Including the health and wellbeing of staff</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85FA6A33-9FA9-4134-A6A3-A5D4748A1779}" type="parTrans" cxnId="{A316347C-9D1A-43C6-BE2B-DC184440E1C9}">
      <dgm:prSet/>
      <dgm:spPr/>
      <dgm:t>
        <a:bodyPr/>
        <a:lstStyle/>
        <a:p>
          <a:endParaRPr lang="en-US"/>
        </a:p>
      </dgm:t>
    </dgm:pt>
    <dgm:pt modelId="{04FF68DF-CF36-4D12-9ECE-A3519B0AC88A}" type="sibTrans" cxnId="{A316347C-9D1A-43C6-BE2B-DC184440E1C9}">
      <dgm:prSet/>
      <dgm:spPr/>
      <dgm:t>
        <a:bodyPr/>
        <a:lstStyle/>
        <a:p>
          <a:endParaRPr lang="en-US"/>
        </a:p>
      </dgm:t>
    </dgm:pt>
    <dgm:pt modelId="{A7F7584C-6CC5-40A2-9566-2842A5DEA97A}">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Exclusion periods after absence</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581272CD-5908-4C17-8E9B-8BF6DCE43C3E}" type="parTrans" cxnId="{F68422C1-CD34-4DED-AA4B-85EFFF4FE933}">
      <dgm:prSet/>
      <dgm:spPr/>
      <dgm:t>
        <a:bodyPr/>
        <a:lstStyle/>
        <a:p>
          <a:endParaRPr lang="en-US"/>
        </a:p>
      </dgm:t>
    </dgm:pt>
    <dgm:pt modelId="{C41ED6A4-512C-48AB-901D-671B73446005}" type="sibTrans" cxnId="{F68422C1-CD34-4DED-AA4B-85EFFF4FE933}">
      <dgm:prSet/>
      <dgm:spPr/>
      <dgm:t>
        <a:bodyPr/>
        <a:lstStyle/>
        <a:p>
          <a:endParaRPr lang="en-US"/>
        </a:p>
      </dgm:t>
    </dgm:pt>
    <dgm:pt modelId="{9D8DAFB6-C744-4BD6-B757-393BF647EBB6}">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For example sickness bugs</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17C1C47E-8D1A-404A-B227-B017391CB5F6}" type="parTrans" cxnId="{56052809-46E4-4445-B520-94004C28BB9D}">
      <dgm:prSet/>
      <dgm:spPr/>
      <dgm:t>
        <a:bodyPr/>
        <a:lstStyle/>
        <a:p>
          <a:endParaRPr lang="en-US"/>
        </a:p>
      </dgm:t>
    </dgm:pt>
    <dgm:pt modelId="{C9B44773-68B1-427B-B9CA-0AEA186B621E}" type="sibTrans" cxnId="{56052809-46E4-4445-B520-94004C28BB9D}">
      <dgm:prSet/>
      <dgm:spPr/>
      <dgm:t>
        <a:bodyPr/>
        <a:lstStyle/>
        <a:p>
          <a:endParaRPr lang="en-US"/>
        </a:p>
      </dgm:t>
    </dgm:pt>
    <dgm:pt modelId="{51A6936C-668E-4912-B1B4-BA2D45D3F624}">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Latest performance data is below average</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8F7D40F1-9723-47F5-BFD2-340696378D49}" type="parTrans" cxnId="{000FE2BB-9FE6-4965-ADF5-E3E85B644286}">
      <dgm:prSet/>
      <dgm:spPr/>
      <dgm:t>
        <a:bodyPr/>
        <a:lstStyle/>
        <a:p>
          <a:endParaRPr lang="en-US"/>
        </a:p>
      </dgm:t>
    </dgm:pt>
    <dgm:pt modelId="{E68031D9-E3F9-439E-86FC-2A0A3A3988D0}" type="sibTrans" cxnId="{000FE2BB-9FE6-4965-ADF5-E3E85B644286}">
      <dgm:prSet/>
      <dgm:spPr/>
      <dgm:t>
        <a:bodyPr/>
        <a:lstStyle/>
        <a:p>
          <a:endParaRPr lang="en-US"/>
        </a:p>
      </dgm:t>
    </dgm:pt>
    <dgm:pt modelId="{2A9B6C90-9B70-4ED8-9084-8651413BB905}">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Including league tables</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47C005B7-F5AA-4111-A87D-782B117A0259}" type="parTrans" cxnId="{1D59D94A-4BF7-417E-B49B-225C005839A9}">
      <dgm:prSet/>
      <dgm:spPr/>
      <dgm:t>
        <a:bodyPr/>
        <a:lstStyle/>
        <a:p>
          <a:endParaRPr lang="en-US"/>
        </a:p>
      </dgm:t>
    </dgm:pt>
    <dgm:pt modelId="{54109FB3-0563-4B2C-BFF0-181E047427F8}" type="sibTrans" cxnId="{1D59D94A-4BF7-417E-B49B-225C005839A9}">
      <dgm:prSet/>
      <dgm:spPr/>
      <dgm:t>
        <a:bodyPr/>
        <a:lstStyle/>
        <a:p>
          <a:endParaRPr lang="en-US"/>
        </a:p>
      </dgm:t>
    </dgm:pt>
    <dgm:pt modelId="{928B5CB8-3545-4EE5-8BED-981D3C6157A5}">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What should parents do if their child is behind</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8452F8D0-82FD-4609-B6BD-446E31563D8A}" type="parTrans" cxnId="{085D3777-7996-4375-B5FB-BFD96D1BF9E4}">
      <dgm:prSet/>
      <dgm:spPr/>
      <dgm:t>
        <a:bodyPr/>
        <a:lstStyle/>
        <a:p>
          <a:endParaRPr lang="en-US"/>
        </a:p>
      </dgm:t>
    </dgm:pt>
    <dgm:pt modelId="{8EF545BA-8D8A-4813-A428-2F18D76E61FA}" type="sibTrans" cxnId="{085D3777-7996-4375-B5FB-BFD96D1BF9E4}">
      <dgm:prSet/>
      <dgm:spPr/>
      <dgm:t>
        <a:bodyPr/>
        <a:lstStyle/>
        <a:p>
          <a:endParaRPr lang="en-US"/>
        </a:p>
      </dgm:t>
    </dgm:pt>
    <dgm:pt modelId="{95A524E6-8A71-49A1-AF74-29696A02028A}">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What books or practice do teachers recommend</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EE0C23C2-8A0C-497A-A914-ED60FDCA930F}" type="sibTrans" cxnId="{764A7F40-FC93-4B5E-82E4-B29F920B2D30}">
      <dgm:prSet/>
      <dgm:spPr/>
      <dgm:t>
        <a:bodyPr/>
        <a:lstStyle/>
        <a:p>
          <a:endParaRPr lang="en-US"/>
        </a:p>
      </dgm:t>
    </dgm:pt>
    <dgm:pt modelId="{52C86CAF-440B-4BB7-BD46-805908EC2D17}" type="parTrans" cxnId="{764A7F40-FC93-4B5E-82E4-B29F920B2D30}">
      <dgm:prSet/>
      <dgm:spPr/>
      <dgm:t>
        <a:bodyPr/>
        <a:lstStyle/>
        <a:p>
          <a:endParaRPr lang="en-US"/>
        </a:p>
      </dgm:t>
    </dgm:pt>
    <dgm:pt modelId="{0E240BA0-8849-407C-989E-FFAC501783AC}">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Help with times tables</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C02E1D58-91DA-4769-8C85-3BC9CFC2BFF0}" type="parTrans" cxnId="{30C64A9F-A359-4046-A670-DC8C5A9A9CDB}">
      <dgm:prSet/>
      <dgm:spPr/>
      <dgm:t>
        <a:bodyPr/>
        <a:lstStyle/>
        <a:p>
          <a:endParaRPr lang="en-US"/>
        </a:p>
      </dgm:t>
    </dgm:pt>
    <dgm:pt modelId="{2A78A69A-9141-4C62-8592-34B09D070DB7}" type="sibTrans" cxnId="{30C64A9F-A359-4046-A670-DC8C5A9A9CDB}">
      <dgm:prSet/>
      <dgm:spPr/>
      <dgm:t>
        <a:bodyPr/>
        <a:lstStyle/>
        <a:p>
          <a:endParaRPr lang="en-US"/>
        </a:p>
      </dgm:t>
    </dgm:pt>
    <dgm:pt modelId="{99FD7F24-5BB9-46E8-BB7C-4B477B73B815}" type="pres">
      <dgm:prSet presAssocID="{81269538-BFC5-48BB-BEA1-D7AF1F385FD5}" presName="Name0" presStyleCnt="0">
        <dgm:presLayoutVars>
          <dgm:dir/>
          <dgm:animLvl val="lvl"/>
          <dgm:resizeHandles val="exact"/>
        </dgm:presLayoutVars>
      </dgm:prSet>
      <dgm:spPr/>
      <dgm:t>
        <a:bodyPr/>
        <a:lstStyle/>
        <a:p>
          <a:endParaRPr lang="en-US"/>
        </a:p>
      </dgm:t>
    </dgm:pt>
    <dgm:pt modelId="{BBAB8945-0B00-4547-92CF-AE59FDD0EF39}" type="pres">
      <dgm:prSet presAssocID="{0D51337A-31FA-4717-B2BF-9243F96D2B9B}" presName="linNode" presStyleCnt="0"/>
      <dgm:spPr/>
    </dgm:pt>
    <dgm:pt modelId="{3230722F-B757-4673-BD2F-9D4BAB5CEE8D}" type="pres">
      <dgm:prSet presAssocID="{0D51337A-31FA-4717-B2BF-9243F96D2B9B}" presName="parentText" presStyleLbl="node1" presStyleIdx="0" presStyleCnt="4">
        <dgm:presLayoutVars>
          <dgm:chMax val="1"/>
          <dgm:bulletEnabled val="1"/>
        </dgm:presLayoutVars>
      </dgm:prSet>
      <dgm:spPr/>
      <dgm:t>
        <a:bodyPr/>
        <a:lstStyle/>
        <a:p>
          <a:endParaRPr lang="en-US"/>
        </a:p>
      </dgm:t>
    </dgm:pt>
    <dgm:pt modelId="{6FB9694A-6C63-4B23-90F6-4F208C00D399}" type="pres">
      <dgm:prSet presAssocID="{0D51337A-31FA-4717-B2BF-9243F96D2B9B}" presName="descendantText" presStyleLbl="alignAccFollowNode1" presStyleIdx="0" presStyleCnt="4">
        <dgm:presLayoutVars>
          <dgm:bulletEnabled val="1"/>
        </dgm:presLayoutVars>
      </dgm:prSet>
      <dgm:spPr/>
      <dgm:t>
        <a:bodyPr/>
        <a:lstStyle/>
        <a:p>
          <a:endParaRPr lang="en-US"/>
        </a:p>
      </dgm:t>
    </dgm:pt>
    <dgm:pt modelId="{3E4AEBB9-D07D-412D-A9F3-5F50CE85FF20}" type="pres">
      <dgm:prSet presAssocID="{6799645E-F42F-43D8-B2EA-A1377D84D0B3}" presName="sp" presStyleCnt="0"/>
      <dgm:spPr/>
    </dgm:pt>
    <dgm:pt modelId="{C60E4332-AB2E-4201-AF29-E3D9D2CE99DD}" type="pres">
      <dgm:prSet presAssocID="{A7F7584C-6CC5-40A2-9566-2842A5DEA97A}" presName="linNode" presStyleCnt="0"/>
      <dgm:spPr/>
    </dgm:pt>
    <dgm:pt modelId="{8A3FE5E4-2689-4041-B2C5-C63BC276A3EF}" type="pres">
      <dgm:prSet presAssocID="{A7F7584C-6CC5-40A2-9566-2842A5DEA97A}" presName="parentText" presStyleLbl="node1" presStyleIdx="1" presStyleCnt="4">
        <dgm:presLayoutVars>
          <dgm:chMax val="1"/>
          <dgm:bulletEnabled val="1"/>
        </dgm:presLayoutVars>
      </dgm:prSet>
      <dgm:spPr/>
      <dgm:t>
        <a:bodyPr/>
        <a:lstStyle/>
        <a:p>
          <a:endParaRPr lang="en-US"/>
        </a:p>
      </dgm:t>
    </dgm:pt>
    <dgm:pt modelId="{329ECF1A-78BE-41CB-B252-8011825B67CD}" type="pres">
      <dgm:prSet presAssocID="{A7F7584C-6CC5-40A2-9566-2842A5DEA97A}" presName="descendantText" presStyleLbl="alignAccFollowNode1" presStyleIdx="1" presStyleCnt="4">
        <dgm:presLayoutVars>
          <dgm:bulletEnabled val="1"/>
        </dgm:presLayoutVars>
      </dgm:prSet>
      <dgm:spPr/>
      <dgm:t>
        <a:bodyPr/>
        <a:lstStyle/>
        <a:p>
          <a:endParaRPr lang="en-US"/>
        </a:p>
      </dgm:t>
    </dgm:pt>
    <dgm:pt modelId="{CF97419B-1653-4404-8A25-A4EB2811914A}" type="pres">
      <dgm:prSet presAssocID="{C41ED6A4-512C-48AB-901D-671B73446005}" presName="sp" presStyleCnt="0"/>
      <dgm:spPr/>
    </dgm:pt>
    <dgm:pt modelId="{74B4E996-D144-43FA-9C7B-5183D295C315}" type="pres">
      <dgm:prSet presAssocID="{51A6936C-668E-4912-B1B4-BA2D45D3F624}" presName="linNode" presStyleCnt="0"/>
      <dgm:spPr/>
    </dgm:pt>
    <dgm:pt modelId="{1C763A21-352A-41D1-A2E2-E305DABA275D}" type="pres">
      <dgm:prSet presAssocID="{51A6936C-668E-4912-B1B4-BA2D45D3F624}" presName="parentText" presStyleLbl="node1" presStyleIdx="2" presStyleCnt="4">
        <dgm:presLayoutVars>
          <dgm:chMax val="1"/>
          <dgm:bulletEnabled val="1"/>
        </dgm:presLayoutVars>
      </dgm:prSet>
      <dgm:spPr/>
      <dgm:t>
        <a:bodyPr/>
        <a:lstStyle/>
        <a:p>
          <a:endParaRPr lang="en-US"/>
        </a:p>
      </dgm:t>
    </dgm:pt>
    <dgm:pt modelId="{A66EBD3D-E7C5-421C-B8B5-728648057DDC}" type="pres">
      <dgm:prSet presAssocID="{51A6936C-668E-4912-B1B4-BA2D45D3F624}" presName="descendantText" presStyleLbl="alignAccFollowNode1" presStyleIdx="2" presStyleCnt="4">
        <dgm:presLayoutVars>
          <dgm:bulletEnabled val="1"/>
        </dgm:presLayoutVars>
      </dgm:prSet>
      <dgm:spPr/>
      <dgm:t>
        <a:bodyPr/>
        <a:lstStyle/>
        <a:p>
          <a:endParaRPr lang="en-US"/>
        </a:p>
      </dgm:t>
    </dgm:pt>
    <dgm:pt modelId="{4D3735EA-64D5-44A4-9D60-787BDDA83D1A}" type="pres">
      <dgm:prSet presAssocID="{E68031D9-E3F9-439E-86FC-2A0A3A3988D0}" presName="sp" presStyleCnt="0"/>
      <dgm:spPr/>
    </dgm:pt>
    <dgm:pt modelId="{120DCED0-01FF-429D-8B4B-923E0875F75E}" type="pres">
      <dgm:prSet presAssocID="{928B5CB8-3545-4EE5-8BED-981D3C6157A5}" presName="linNode" presStyleCnt="0"/>
      <dgm:spPr/>
    </dgm:pt>
    <dgm:pt modelId="{B9324B26-5FF5-4FF7-9073-66103CBE8481}" type="pres">
      <dgm:prSet presAssocID="{928B5CB8-3545-4EE5-8BED-981D3C6157A5}" presName="parentText" presStyleLbl="node1" presStyleIdx="3" presStyleCnt="4">
        <dgm:presLayoutVars>
          <dgm:chMax val="1"/>
          <dgm:bulletEnabled val="1"/>
        </dgm:presLayoutVars>
      </dgm:prSet>
      <dgm:spPr/>
      <dgm:t>
        <a:bodyPr/>
        <a:lstStyle/>
        <a:p>
          <a:endParaRPr lang="en-US"/>
        </a:p>
      </dgm:t>
    </dgm:pt>
    <dgm:pt modelId="{95E0557D-F0A1-4F38-8083-55DE7503164F}" type="pres">
      <dgm:prSet presAssocID="{928B5CB8-3545-4EE5-8BED-981D3C6157A5}" presName="descendantText" presStyleLbl="alignAccFollowNode1" presStyleIdx="3" presStyleCnt="4" custScaleY="123536">
        <dgm:presLayoutVars>
          <dgm:bulletEnabled val="1"/>
        </dgm:presLayoutVars>
      </dgm:prSet>
      <dgm:spPr/>
      <dgm:t>
        <a:bodyPr/>
        <a:lstStyle/>
        <a:p>
          <a:endParaRPr lang="en-US"/>
        </a:p>
      </dgm:t>
    </dgm:pt>
  </dgm:ptLst>
  <dgm:cxnLst>
    <dgm:cxn modelId="{6DF17F4D-4120-4DE8-8738-503F2519CD40}" type="presOf" srcId="{9D8DAFB6-C744-4BD6-B757-393BF647EBB6}" destId="{329ECF1A-78BE-41CB-B252-8011825B67CD}" srcOrd="0" destOrd="0" presId="urn:microsoft.com/office/officeart/2005/8/layout/vList5"/>
    <dgm:cxn modelId="{9E6BB655-7FE4-4F8D-B1D2-F885E60B8754}" srcId="{81269538-BFC5-48BB-BEA1-D7AF1F385FD5}" destId="{0D51337A-31FA-4717-B2BF-9243F96D2B9B}" srcOrd="0" destOrd="0" parTransId="{A9294D65-F371-46C8-A624-E557E9DF1A30}" sibTransId="{6799645E-F42F-43D8-B2EA-A1377D84D0B3}"/>
    <dgm:cxn modelId="{D51B6075-27E4-4292-9F89-0CC50DF21ED9}" type="presOf" srcId="{51A6936C-668E-4912-B1B4-BA2D45D3F624}" destId="{1C763A21-352A-41D1-A2E2-E305DABA275D}" srcOrd="0" destOrd="0" presId="urn:microsoft.com/office/officeart/2005/8/layout/vList5"/>
    <dgm:cxn modelId="{A316347C-9D1A-43C6-BE2B-DC184440E1C9}" srcId="{0D51337A-31FA-4717-B2BF-9243F96D2B9B}" destId="{E40970FA-9468-4353-8343-FE5E2BEBB8B0}" srcOrd="0" destOrd="0" parTransId="{85FA6A33-9FA9-4134-A6A3-A5D4748A1779}" sibTransId="{04FF68DF-CF36-4D12-9ECE-A3519B0AC88A}"/>
    <dgm:cxn modelId="{000FE2BB-9FE6-4965-ADF5-E3E85B644286}" srcId="{81269538-BFC5-48BB-BEA1-D7AF1F385FD5}" destId="{51A6936C-668E-4912-B1B4-BA2D45D3F624}" srcOrd="2" destOrd="0" parTransId="{8F7D40F1-9723-47F5-BFD2-340696378D49}" sibTransId="{E68031D9-E3F9-439E-86FC-2A0A3A3988D0}"/>
    <dgm:cxn modelId="{A38C1039-CB78-4EBF-844F-7A838983E228}" type="presOf" srcId="{A7F7584C-6CC5-40A2-9566-2842A5DEA97A}" destId="{8A3FE5E4-2689-4041-B2C5-C63BC276A3EF}" srcOrd="0" destOrd="0" presId="urn:microsoft.com/office/officeart/2005/8/layout/vList5"/>
    <dgm:cxn modelId="{085D3777-7996-4375-B5FB-BFD96D1BF9E4}" srcId="{81269538-BFC5-48BB-BEA1-D7AF1F385FD5}" destId="{928B5CB8-3545-4EE5-8BED-981D3C6157A5}" srcOrd="3" destOrd="0" parTransId="{8452F8D0-82FD-4609-B6BD-446E31563D8A}" sibTransId="{8EF545BA-8D8A-4813-A428-2F18D76E61FA}"/>
    <dgm:cxn modelId="{18AEC3CC-AE82-4815-8FAB-3585C321709F}" type="presOf" srcId="{95A524E6-8A71-49A1-AF74-29696A02028A}" destId="{95E0557D-F0A1-4F38-8083-55DE7503164F}" srcOrd="0" destOrd="0" presId="urn:microsoft.com/office/officeart/2005/8/layout/vList5"/>
    <dgm:cxn modelId="{F68422C1-CD34-4DED-AA4B-85EFFF4FE933}" srcId="{81269538-BFC5-48BB-BEA1-D7AF1F385FD5}" destId="{A7F7584C-6CC5-40A2-9566-2842A5DEA97A}" srcOrd="1" destOrd="0" parTransId="{581272CD-5908-4C17-8E9B-8BF6DCE43C3E}" sibTransId="{C41ED6A4-512C-48AB-901D-671B73446005}"/>
    <dgm:cxn modelId="{993E0796-DCBD-4EB2-9BAB-4437E125DA45}" type="presOf" srcId="{E40970FA-9468-4353-8343-FE5E2BEBB8B0}" destId="{6FB9694A-6C63-4B23-90F6-4F208C00D399}" srcOrd="0" destOrd="0" presId="urn:microsoft.com/office/officeart/2005/8/layout/vList5"/>
    <dgm:cxn modelId="{53988784-A0E1-4D82-B36B-740DE83EB0C9}" type="presOf" srcId="{81269538-BFC5-48BB-BEA1-D7AF1F385FD5}" destId="{99FD7F24-5BB9-46E8-BB7C-4B477B73B815}" srcOrd="0" destOrd="0" presId="urn:microsoft.com/office/officeart/2005/8/layout/vList5"/>
    <dgm:cxn modelId="{764A7F40-FC93-4B5E-82E4-B29F920B2D30}" srcId="{928B5CB8-3545-4EE5-8BED-981D3C6157A5}" destId="{95A524E6-8A71-49A1-AF74-29696A02028A}" srcOrd="0" destOrd="0" parTransId="{52C86CAF-440B-4BB7-BD46-805908EC2D17}" sibTransId="{EE0C23C2-8A0C-497A-A914-ED60FDCA930F}"/>
    <dgm:cxn modelId="{1D59D94A-4BF7-417E-B49B-225C005839A9}" srcId="{51A6936C-668E-4912-B1B4-BA2D45D3F624}" destId="{2A9B6C90-9B70-4ED8-9084-8651413BB905}" srcOrd="0" destOrd="0" parTransId="{47C005B7-F5AA-4111-A87D-782B117A0259}" sibTransId="{54109FB3-0563-4B2C-BFF0-181E047427F8}"/>
    <dgm:cxn modelId="{A44DF6E5-2150-478D-AAB9-24BC6742BCEE}" type="presOf" srcId="{928B5CB8-3545-4EE5-8BED-981D3C6157A5}" destId="{B9324B26-5FF5-4FF7-9073-66103CBE8481}" srcOrd="0" destOrd="0" presId="urn:microsoft.com/office/officeart/2005/8/layout/vList5"/>
    <dgm:cxn modelId="{02B1C3C3-F2D2-4C80-8962-E0C9B39A6EF4}" type="presOf" srcId="{0D51337A-31FA-4717-B2BF-9243F96D2B9B}" destId="{3230722F-B757-4673-BD2F-9D4BAB5CEE8D}" srcOrd="0" destOrd="0" presId="urn:microsoft.com/office/officeart/2005/8/layout/vList5"/>
    <dgm:cxn modelId="{BAEE7EAB-69A6-45FB-BA46-AD702AA21917}" type="presOf" srcId="{0E240BA0-8849-407C-989E-FFAC501783AC}" destId="{95E0557D-F0A1-4F38-8083-55DE7503164F}" srcOrd="0" destOrd="1" presId="urn:microsoft.com/office/officeart/2005/8/layout/vList5"/>
    <dgm:cxn modelId="{30C64A9F-A359-4046-A670-DC8C5A9A9CDB}" srcId="{928B5CB8-3545-4EE5-8BED-981D3C6157A5}" destId="{0E240BA0-8849-407C-989E-FFAC501783AC}" srcOrd="1" destOrd="0" parTransId="{C02E1D58-91DA-4769-8C85-3BC9CFC2BFF0}" sibTransId="{2A78A69A-9141-4C62-8592-34B09D070DB7}"/>
    <dgm:cxn modelId="{56052809-46E4-4445-B520-94004C28BB9D}" srcId="{A7F7584C-6CC5-40A2-9566-2842A5DEA97A}" destId="{9D8DAFB6-C744-4BD6-B757-393BF647EBB6}" srcOrd="0" destOrd="0" parTransId="{17C1C47E-8D1A-404A-B227-B017391CB5F6}" sibTransId="{C9B44773-68B1-427B-B9CA-0AEA186B621E}"/>
    <dgm:cxn modelId="{C65EFE7A-5430-4917-89D2-D70BAF0289E3}" type="presOf" srcId="{2A9B6C90-9B70-4ED8-9084-8651413BB905}" destId="{A66EBD3D-E7C5-421C-B8B5-728648057DDC}" srcOrd="0" destOrd="0" presId="urn:microsoft.com/office/officeart/2005/8/layout/vList5"/>
    <dgm:cxn modelId="{45435F90-22A5-4C03-B101-FD4577E8A794}" type="presParOf" srcId="{99FD7F24-5BB9-46E8-BB7C-4B477B73B815}" destId="{BBAB8945-0B00-4547-92CF-AE59FDD0EF39}" srcOrd="0" destOrd="0" presId="urn:microsoft.com/office/officeart/2005/8/layout/vList5"/>
    <dgm:cxn modelId="{B399DCC2-FF40-4D75-A2A7-A495D4AF2387}" type="presParOf" srcId="{BBAB8945-0B00-4547-92CF-AE59FDD0EF39}" destId="{3230722F-B757-4673-BD2F-9D4BAB5CEE8D}" srcOrd="0" destOrd="0" presId="urn:microsoft.com/office/officeart/2005/8/layout/vList5"/>
    <dgm:cxn modelId="{4A0749A4-83B7-4DF9-BA0E-5506B76F10A1}" type="presParOf" srcId="{BBAB8945-0B00-4547-92CF-AE59FDD0EF39}" destId="{6FB9694A-6C63-4B23-90F6-4F208C00D399}" srcOrd="1" destOrd="0" presId="urn:microsoft.com/office/officeart/2005/8/layout/vList5"/>
    <dgm:cxn modelId="{26C2F444-58E5-4B3C-A169-EBC64ABE0EE9}" type="presParOf" srcId="{99FD7F24-5BB9-46E8-BB7C-4B477B73B815}" destId="{3E4AEBB9-D07D-412D-A9F3-5F50CE85FF20}" srcOrd="1" destOrd="0" presId="urn:microsoft.com/office/officeart/2005/8/layout/vList5"/>
    <dgm:cxn modelId="{FB2D3183-70C6-44DD-875A-CC09A2C89FEB}" type="presParOf" srcId="{99FD7F24-5BB9-46E8-BB7C-4B477B73B815}" destId="{C60E4332-AB2E-4201-AF29-E3D9D2CE99DD}" srcOrd="2" destOrd="0" presId="urn:microsoft.com/office/officeart/2005/8/layout/vList5"/>
    <dgm:cxn modelId="{B9D84324-BE5B-4514-8201-6B25BE814C19}" type="presParOf" srcId="{C60E4332-AB2E-4201-AF29-E3D9D2CE99DD}" destId="{8A3FE5E4-2689-4041-B2C5-C63BC276A3EF}" srcOrd="0" destOrd="0" presId="urn:microsoft.com/office/officeart/2005/8/layout/vList5"/>
    <dgm:cxn modelId="{62F196CC-DD4E-41F1-95F6-0E80E18CA40A}" type="presParOf" srcId="{C60E4332-AB2E-4201-AF29-E3D9D2CE99DD}" destId="{329ECF1A-78BE-41CB-B252-8011825B67CD}" srcOrd="1" destOrd="0" presId="urn:microsoft.com/office/officeart/2005/8/layout/vList5"/>
    <dgm:cxn modelId="{902C8576-A8E1-4C1E-B647-4F0EFC878EDE}" type="presParOf" srcId="{99FD7F24-5BB9-46E8-BB7C-4B477B73B815}" destId="{CF97419B-1653-4404-8A25-A4EB2811914A}" srcOrd="3" destOrd="0" presId="urn:microsoft.com/office/officeart/2005/8/layout/vList5"/>
    <dgm:cxn modelId="{C0AE58B2-3BCF-4A17-9962-82AF5DB00A66}" type="presParOf" srcId="{99FD7F24-5BB9-46E8-BB7C-4B477B73B815}" destId="{74B4E996-D144-43FA-9C7B-5183D295C315}" srcOrd="4" destOrd="0" presId="urn:microsoft.com/office/officeart/2005/8/layout/vList5"/>
    <dgm:cxn modelId="{CC23B1CA-2592-479D-988C-BB870D7E9EC9}" type="presParOf" srcId="{74B4E996-D144-43FA-9C7B-5183D295C315}" destId="{1C763A21-352A-41D1-A2E2-E305DABA275D}" srcOrd="0" destOrd="0" presId="urn:microsoft.com/office/officeart/2005/8/layout/vList5"/>
    <dgm:cxn modelId="{477107E6-023C-4B3F-96EF-D2D5DA516C5C}" type="presParOf" srcId="{74B4E996-D144-43FA-9C7B-5183D295C315}" destId="{A66EBD3D-E7C5-421C-B8B5-728648057DDC}" srcOrd="1" destOrd="0" presId="urn:microsoft.com/office/officeart/2005/8/layout/vList5"/>
    <dgm:cxn modelId="{933347A6-BCAF-495A-96A7-208A97A1751A}" type="presParOf" srcId="{99FD7F24-5BB9-46E8-BB7C-4B477B73B815}" destId="{4D3735EA-64D5-44A4-9D60-787BDDA83D1A}" srcOrd="5" destOrd="0" presId="urn:microsoft.com/office/officeart/2005/8/layout/vList5"/>
    <dgm:cxn modelId="{677D4939-AE22-4645-A75D-BD07DA38E78F}" type="presParOf" srcId="{99FD7F24-5BB9-46E8-BB7C-4B477B73B815}" destId="{120DCED0-01FF-429D-8B4B-923E0875F75E}" srcOrd="6" destOrd="0" presId="urn:microsoft.com/office/officeart/2005/8/layout/vList5"/>
    <dgm:cxn modelId="{AF6385C2-1319-4602-9D19-9A89E6EBF57F}" type="presParOf" srcId="{120DCED0-01FF-429D-8B4B-923E0875F75E}" destId="{B9324B26-5FF5-4FF7-9073-66103CBE8481}" srcOrd="0" destOrd="0" presId="urn:microsoft.com/office/officeart/2005/8/layout/vList5"/>
    <dgm:cxn modelId="{2CA929B7-976C-4CE3-A384-A173F8D12F4A}" type="presParOf" srcId="{120DCED0-01FF-429D-8B4B-923E0875F75E}" destId="{95E0557D-F0A1-4F38-8083-55DE7503164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269538-BFC5-48BB-BEA1-D7AF1F385FD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D51337A-31FA-4717-B2BF-9243F96D2B9B}">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Measuring progress of children with SEND</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A9294D65-F371-46C8-A624-E557E9DF1A30}" type="parTrans" cxnId="{9E6BB655-7FE4-4F8D-B1D2-F885E60B8754}">
      <dgm:prSet/>
      <dgm:spPr/>
      <dgm:t>
        <a:bodyPr/>
        <a:lstStyle/>
        <a:p>
          <a:endParaRPr lang="en-US"/>
        </a:p>
      </dgm:t>
    </dgm:pt>
    <dgm:pt modelId="{6799645E-F42F-43D8-B2EA-A1377D84D0B3}" type="sibTrans" cxnId="{9E6BB655-7FE4-4F8D-B1D2-F885E60B8754}">
      <dgm:prSet/>
      <dgm:spPr/>
      <dgm:t>
        <a:bodyPr/>
        <a:lstStyle/>
        <a:p>
          <a:endParaRPr lang="en-US"/>
        </a:p>
      </dgm:t>
    </dgm:pt>
    <dgm:pt modelId="{E40970FA-9468-4353-8343-FE5E2BEBB8B0}">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Use of IEPs</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85FA6A33-9FA9-4134-A6A3-A5D4748A1779}" type="parTrans" cxnId="{A316347C-9D1A-43C6-BE2B-DC184440E1C9}">
      <dgm:prSet/>
      <dgm:spPr/>
      <dgm:t>
        <a:bodyPr/>
        <a:lstStyle/>
        <a:p>
          <a:endParaRPr lang="en-US"/>
        </a:p>
      </dgm:t>
    </dgm:pt>
    <dgm:pt modelId="{04FF68DF-CF36-4D12-9ECE-A3519B0AC88A}" type="sibTrans" cxnId="{A316347C-9D1A-43C6-BE2B-DC184440E1C9}">
      <dgm:prSet/>
      <dgm:spPr/>
      <dgm:t>
        <a:bodyPr/>
        <a:lstStyle/>
        <a:p>
          <a:endParaRPr lang="en-US"/>
        </a:p>
      </dgm:t>
    </dgm:pt>
    <dgm:pt modelId="{A7F7584C-6CC5-40A2-9566-2842A5DEA97A}">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How to help children at home</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581272CD-5908-4C17-8E9B-8BF6DCE43C3E}" type="parTrans" cxnId="{F68422C1-CD34-4DED-AA4B-85EFFF4FE933}">
      <dgm:prSet/>
      <dgm:spPr/>
      <dgm:t>
        <a:bodyPr/>
        <a:lstStyle/>
        <a:p>
          <a:endParaRPr lang="en-US"/>
        </a:p>
      </dgm:t>
    </dgm:pt>
    <dgm:pt modelId="{C41ED6A4-512C-48AB-901D-671B73446005}" type="sibTrans" cxnId="{F68422C1-CD34-4DED-AA4B-85EFFF4FE933}">
      <dgm:prSet/>
      <dgm:spPr/>
      <dgm:t>
        <a:bodyPr/>
        <a:lstStyle/>
        <a:p>
          <a:endParaRPr lang="en-US"/>
        </a:p>
      </dgm:t>
    </dgm:pt>
    <dgm:pt modelId="{51A6936C-668E-4912-B1B4-BA2D45D3F624}">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Communication</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8F7D40F1-9723-47F5-BFD2-340696378D49}" type="parTrans" cxnId="{000FE2BB-9FE6-4965-ADF5-E3E85B644286}">
      <dgm:prSet/>
      <dgm:spPr/>
      <dgm:t>
        <a:bodyPr/>
        <a:lstStyle/>
        <a:p>
          <a:endParaRPr lang="en-US"/>
        </a:p>
      </dgm:t>
    </dgm:pt>
    <dgm:pt modelId="{E68031D9-E3F9-439E-86FC-2A0A3A3988D0}" type="sibTrans" cxnId="{000FE2BB-9FE6-4965-ADF5-E3E85B644286}">
      <dgm:prSet/>
      <dgm:spPr/>
      <dgm:t>
        <a:bodyPr/>
        <a:lstStyle/>
        <a:p>
          <a:endParaRPr lang="en-US"/>
        </a:p>
      </dgm:t>
    </dgm:pt>
    <dgm:pt modelId="{2A9B6C90-9B70-4ED8-9084-8651413BB905}">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Ensuring incidents are passed on to parents</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47C005B7-F5AA-4111-A87D-782B117A0259}" type="parTrans" cxnId="{1D59D94A-4BF7-417E-B49B-225C005839A9}">
      <dgm:prSet/>
      <dgm:spPr/>
      <dgm:t>
        <a:bodyPr/>
        <a:lstStyle/>
        <a:p>
          <a:endParaRPr lang="en-US"/>
        </a:p>
      </dgm:t>
    </dgm:pt>
    <dgm:pt modelId="{54109FB3-0563-4B2C-BFF0-181E047427F8}" type="sibTrans" cxnId="{1D59D94A-4BF7-417E-B49B-225C005839A9}">
      <dgm:prSet/>
      <dgm:spPr/>
      <dgm:t>
        <a:bodyPr/>
        <a:lstStyle/>
        <a:p>
          <a:endParaRPr lang="en-US"/>
        </a:p>
      </dgm:t>
    </dgm:pt>
    <dgm:pt modelId="{928B5CB8-3545-4EE5-8BED-981D3C6157A5}">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Wellbeing and environment for pupils</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8452F8D0-82FD-4609-B6BD-446E31563D8A}" type="parTrans" cxnId="{085D3777-7996-4375-B5FB-BFD96D1BF9E4}">
      <dgm:prSet/>
      <dgm:spPr/>
      <dgm:t>
        <a:bodyPr/>
        <a:lstStyle/>
        <a:p>
          <a:endParaRPr lang="en-US"/>
        </a:p>
      </dgm:t>
    </dgm:pt>
    <dgm:pt modelId="{8EF545BA-8D8A-4813-A428-2F18D76E61FA}" type="sibTrans" cxnId="{085D3777-7996-4375-B5FB-BFD96D1BF9E4}">
      <dgm:prSet/>
      <dgm:spPr/>
      <dgm:t>
        <a:bodyPr/>
        <a:lstStyle/>
        <a:p>
          <a:endParaRPr lang="en-US"/>
        </a:p>
      </dgm:t>
    </dgm:pt>
    <dgm:pt modelId="{95A524E6-8A71-49A1-AF74-29696A02028A}">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Pupil welfare, wellbeing and safety</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EE0C23C2-8A0C-497A-A914-ED60FDCA930F}" type="sibTrans" cxnId="{764A7F40-FC93-4B5E-82E4-B29F920B2D30}">
      <dgm:prSet/>
      <dgm:spPr/>
      <dgm:t>
        <a:bodyPr/>
        <a:lstStyle/>
        <a:p>
          <a:endParaRPr lang="en-US"/>
        </a:p>
      </dgm:t>
    </dgm:pt>
    <dgm:pt modelId="{52C86CAF-440B-4BB7-BD46-805908EC2D17}" type="parTrans" cxnId="{764A7F40-FC93-4B5E-82E4-B29F920B2D30}">
      <dgm:prSet/>
      <dgm:spPr/>
      <dgm:t>
        <a:bodyPr/>
        <a:lstStyle/>
        <a:p>
          <a:endParaRPr lang="en-US"/>
        </a:p>
      </dgm:t>
    </dgm:pt>
    <dgm:pt modelId="{9D8DAFB6-C744-4BD6-B757-393BF647EBB6}">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Supporting with times tables</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C9B44773-68B1-427B-B9CA-0AEA186B621E}" type="sibTrans" cxnId="{56052809-46E4-4445-B520-94004C28BB9D}">
      <dgm:prSet/>
      <dgm:spPr/>
      <dgm:t>
        <a:bodyPr/>
        <a:lstStyle/>
        <a:p>
          <a:endParaRPr lang="en-US"/>
        </a:p>
      </dgm:t>
    </dgm:pt>
    <dgm:pt modelId="{17C1C47E-8D1A-404A-B227-B017391CB5F6}" type="parTrans" cxnId="{56052809-46E4-4445-B520-94004C28BB9D}">
      <dgm:prSet/>
      <dgm:spPr/>
      <dgm:t>
        <a:bodyPr/>
        <a:lstStyle/>
        <a:p>
          <a:endParaRPr lang="en-US"/>
        </a:p>
      </dgm:t>
    </dgm:pt>
    <dgm:pt modelId="{D4DCB14F-2928-4B60-A6A4-C01F7663BC63}">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Supporting vocabulary development</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F54ADDE3-46EA-4752-B6E0-70E4B823A752}" type="parTrans" cxnId="{E02A71DC-3F61-4CC0-9CA2-7AB0717C2D13}">
      <dgm:prSet/>
      <dgm:spPr/>
    </dgm:pt>
    <dgm:pt modelId="{0C6C6F38-16D8-4F7B-A2C0-FF1BE14EC30D}" type="sibTrans" cxnId="{E02A71DC-3F61-4CC0-9CA2-7AB0717C2D13}">
      <dgm:prSet/>
      <dgm:spPr/>
    </dgm:pt>
    <dgm:pt modelId="{30B558AF-B471-4D89-A279-C42903AE653E}">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Ensuring all staff know the children with SEN</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2BAABD42-4723-4E1C-8A4F-A037A631FA92}" type="parTrans" cxnId="{369C2F0F-D034-41C0-94C3-EC189ECC0BFB}">
      <dgm:prSet/>
      <dgm:spPr/>
    </dgm:pt>
    <dgm:pt modelId="{ABDBD325-9AAD-419A-8DDE-FFBBC0C03BAC}" type="sibTrans" cxnId="{369C2F0F-D034-41C0-94C3-EC189ECC0BFB}">
      <dgm:prSet/>
      <dgm:spPr/>
    </dgm:pt>
    <dgm:pt modelId="{284CFB5E-7E8D-4BB1-BC31-22659EE8E478}">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Support for new pupils</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B2AB3E98-1272-46F6-AAE7-DD4C3667F2A3}" type="parTrans" cxnId="{99680F5D-CDC7-49C6-971A-69FB277180CB}">
      <dgm:prSet/>
      <dgm:spPr/>
    </dgm:pt>
    <dgm:pt modelId="{53171E84-25B2-4297-9220-C1BD26EE21AD}" type="sibTrans" cxnId="{99680F5D-CDC7-49C6-971A-69FB277180CB}">
      <dgm:prSet/>
      <dgm:spPr/>
    </dgm:pt>
    <dgm:pt modelId="{99FD7F24-5BB9-46E8-BB7C-4B477B73B815}" type="pres">
      <dgm:prSet presAssocID="{81269538-BFC5-48BB-BEA1-D7AF1F385FD5}" presName="Name0" presStyleCnt="0">
        <dgm:presLayoutVars>
          <dgm:dir/>
          <dgm:animLvl val="lvl"/>
          <dgm:resizeHandles val="exact"/>
        </dgm:presLayoutVars>
      </dgm:prSet>
      <dgm:spPr/>
      <dgm:t>
        <a:bodyPr/>
        <a:lstStyle/>
        <a:p>
          <a:endParaRPr lang="en-US"/>
        </a:p>
      </dgm:t>
    </dgm:pt>
    <dgm:pt modelId="{BBAB8945-0B00-4547-92CF-AE59FDD0EF39}" type="pres">
      <dgm:prSet presAssocID="{0D51337A-31FA-4717-B2BF-9243F96D2B9B}" presName="linNode" presStyleCnt="0"/>
      <dgm:spPr/>
    </dgm:pt>
    <dgm:pt modelId="{3230722F-B757-4673-BD2F-9D4BAB5CEE8D}" type="pres">
      <dgm:prSet presAssocID="{0D51337A-31FA-4717-B2BF-9243F96D2B9B}" presName="parentText" presStyleLbl="node1" presStyleIdx="0" presStyleCnt="4">
        <dgm:presLayoutVars>
          <dgm:chMax val="1"/>
          <dgm:bulletEnabled val="1"/>
        </dgm:presLayoutVars>
      </dgm:prSet>
      <dgm:spPr/>
      <dgm:t>
        <a:bodyPr/>
        <a:lstStyle/>
        <a:p>
          <a:endParaRPr lang="en-US"/>
        </a:p>
      </dgm:t>
    </dgm:pt>
    <dgm:pt modelId="{6FB9694A-6C63-4B23-90F6-4F208C00D399}" type="pres">
      <dgm:prSet presAssocID="{0D51337A-31FA-4717-B2BF-9243F96D2B9B}" presName="descendantText" presStyleLbl="alignAccFollowNode1" presStyleIdx="0" presStyleCnt="4" custScaleY="112836">
        <dgm:presLayoutVars>
          <dgm:bulletEnabled val="1"/>
        </dgm:presLayoutVars>
      </dgm:prSet>
      <dgm:spPr/>
      <dgm:t>
        <a:bodyPr/>
        <a:lstStyle/>
        <a:p>
          <a:endParaRPr lang="en-US"/>
        </a:p>
      </dgm:t>
    </dgm:pt>
    <dgm:pt modelId="{3E4AEBB9-D07D-412D-A9F3-5F50CE85FF20}" type="pres">
      <dgm:prSet presAssocID="{6799645E-F42F-43D8-B2EA-A1377D84D0B3}" presName="sp" presStyleCnt="0"/>
      <dgm:spPr/>
    </dgm:pt>
    <dgm:pt modelId="{C60E4332-AB2E-4201-AF29-E3D9D2CE99DD}" type="pres">
      <dgm:prSet presAssocID="{A7F7584C-6CC5-40A2-9566-2842A5DEA97A}" presName="linNode" presStyleCnt="0"/>
      <dgm:spPr/>
    </dgm:pt>
    <dgm:pt modelId="{8A3FE5E4-2689-4041-B2C5-C63BC276A3EF}" type="pres">
      <dgm:prSet presAssocID="{A7F7584C-6CC5-40A2-9566-2842A5DEA97A}" presName="parentText" presStyleLbl="node1" presStyleIdx="1" presStyleCnt="4">
        <dgm:presLayoutVars>
          <dgm:chMax val="1"/>
          <dgm:bulletEnabled val="1"/>
        </dgm:presLayoutVars>
      </dgm:prSet>
      <dgm:spPr/>
      <dgm:t>
        <a:bodyPr/>
        <a:lstStyle/>
        <a:p>
          <a:endParaRPr lang="en-US"/>
        </a:p>
      </dgm:t>
    </dgm:pt>
    <dgm:pt modelId="{329ECF1A-78BE-41CB-B252-8011825B67CD}" type="pres">
      <dgm:prSet presAssocID="{A7F7584C-6CC5-40A2-9566-2842A5DEA97A}" presName="descendantText" presStyleLbl="alignAccFollowNode1" presStyleIdx="1" presStyleCnt="4">
        <dgm:presLayoutVars>
          <dgm:bulletEnabled val="1"/>
        </dgm:presLayoutVars>
      </dgm:prSet>
      <dgm:spPr/>
      <dgm:t>
        <a:bodyPr/>
        <a:lstStyle/>
        <a:p>
          <a:endParaRPr lang="en-US"/>
        </a:p>
      </dgm:t>
    </dgm:pt>
    <dgm:pt modelId="{CF97419B-1653-4404-8A25-A4EB2811914A}" type="pres">
      <dgm:prSet presAssocID="{C41ED6A4-512C-48AB-901D-671B73446005}" presName="sp" presStyleCnt="0"/>
      <dgm:spPr/>
    </dgm:pt>
    <dgm:pt modelId="{74B4E996-D144-43FA-9C7B-5183D295C315}" type="pres">
      <dgm:prSet presAssocID="{51A6936C-668E-4912-B1B4-BA2D45D3F624}" presName="linNode" presStyleCnt="0"/>
      <dgm:spPr/>
    </dgm:pt>
    <dgm:pt modelId="{1C763A21-352A-41D1-A2E2-E305DABA275D}" type="pres">
      <dgm:prSet presAssocID="{51A6936C-668E-4912-B1B4-BA2D45D3F624}" presName="parentText" presStyleLbl="node1" presStyleIdx="2" presStyleCnt="4">
        <dgm:presLayoutVars>
          <dgm:chMax val="1"/>
          <dgm:bulletEnabled val="1"/>
        </dgm:presLayoutVars>
      </dgm:prSet>
      <dgm:spPr/>
      <dgm:t>
        <a:bodyPr/>
        <a:lstStyle/>
        <a:p>
          <a:endParaRPr lang="en-US"/>
        </a:p>
      </dgm:t>
    </dgm:pt>
    <dgm:pt modelId="{A66EBD3D-E7C5-421C-B8B5-728648057DDC}" type="pres">
      <dgm:prSet presAssocID="{51A6936C-668E-4912-B1B4-BA2D45D3F624}" presName="descendantText" presStyleLbl="alignAccFollowNode1" presStyleIdx="2" presStyleCnt="4">
        <dgm:presLayoutVars>
          <dgm:bulletEnabled val="1"/>
        </dgm:presLayoutVars>
      </dgm:prSet>
      <dgm:spPr/>
      <dgm:t>
        <a:bodyPr/>
        <a:lstStyle/>
        <a:p>
          <a:endParaRPr lang="en-US"/>
        </a:p>
      </dgm:t>
    </dgm:pt>
    <dgm:pt modelId="{4D3735EA-64D5-44A4-9D60-787BDDA83D1A}" type="pres">
      <dgm:prSet presAssocID="{E68031D9-E3F9-439E-86FC-2A0A3A3988D0}" presName="sp" presStyleCnt="0"/>
      <dgm:spPr/>
    </dgm:pt>
    <dgm:pt modelId="{120DCED0-01FF-429D-8B4B-923E0875F75E}" type="pres">
      <dgm:prSet presAssocID="{928B5CB8-3545-4EE5-8BED-981D3C6157A5}" presName="linNode" presStyleCnt="0"/>
      <dgm:spPr/>
    </dgm:pt>
    <dgm:pt modelId="{B9324B26-5FF5-4FF7-9073-66103CBE8481}" type="pres">
      <dgm:prSet presAssocID="{928B5CB8-3545-4EE5-8BED-981D3C6157A5}" presName="parentText" presStyleLbl="node1" presStyleIdx="3" presStyleCnt="4">
        <dgm:presLayoutVars>
          <dgm:chMax val="1"/>
          <dgm:bulletEnabled val="1"/>
        </dgm:presLayoutVars>
      </dgm:prSet>
      <dgm:spPr/>
      <dgm:t>
        <a:bodyPr/>
        <a:lstStyle/>
        <a:p>
          <a:endParaRPr lang="en-US"/>
        </a:p>
      </dgm:t>
    </dgm:pt>
    <dgm:pt modelId="{95E0557D-F0A1-4F38-8083-55DE7503164F}" type="pres">
      <dgm:prSet presAssocID="{928B5CB8-3545-4EE5-8BED-981D3C6157A5}" presName="descendantText" presStyleLbl="alignAccFollowNode1" presStyleIdx="3" presStyleCnt="4" custScaleY="123536">
        <dgm:presLayoutVars>
          <dgm:bulletEnabled val="1"/>
        </dgm:presLayoutVars>
      </dgm:prSet>
      <dgm:spPr/>
      <dgm:t>
        <a:bodyPr/>
        <a:lstStyle/>
        <a:p>
          <a:endParaRPr lang="en-US"/>
        </a:p>
      </dgm:t>
    </dgm:pt>
  </dgm:ptLst>
  <dgm:cxnLst>
    <dgm:cxn modelId="{9D3A0605-132A-4DA4-A32D-B0CC2B23A0E5}" type="presOf" srcId="{284CFB5E-7E8D-4BB1-BC31-22659EE8E478}" destId="{95E0557D-F0A1-4F38-8083-55DE7503164F}" srcOrd="0" destOrd="1" presId="urn:microsoft.com/office/officeart/2005/8/layout/vList5"/>
    <dgm:cxn modelId="{6DF17F4D-4120-4DE8-8738-503F2519CD40}" type="presOf" srcId="{9D8DAFB6-C744-4BD6-B757-393BF647EBB6}" destId="{329ECF1A-78BE-41CB-B252-8011825B67CD}" srcOrd="0" destOrd="0" presId="urn:microsoft.com/office/officeart/2005/8/layout/vList5"/>
    <dgm:cxn modelId="{9E6BB655-7FE4-4F8D-B1D2-F885E60B8754}" srcId="{81269538-BFC5-48BB-BEA1-D7AF1F385FD5}" destId="{0D51337A-31FA-4717-B2BF-9243F96D2B9B}" srcOrd="0" destOrd="0" parTransId="{A9294D65-F371-46C8-A624-E557E9DF1A30}" sibTransId="{6799645E-F42F-43D8-B2EA-A1377D84D0B3}"/>
    <dgm:cxn modelId="{E02A71DC-3F61-4CC0-9CA2-7AB0717C2D13}" srcId="{A7F7584C-6CC5-40A2-9566-2842A5DEA97A}" destId="{D4DCB14F-2928-4B60-A6A4-C01F7663BC63}" srcOrd="1" destOrd="0" parTransId="{F54ADDE3-46EA-4752-B6E0-70E4B823A752}" sibTransId="{0C6C6F38-16D8-4F7B-A2C0-FF1BE14EC30D}"/>
    <dgm:cxn modelId="{D51B6075-27E4-4292-9F89-0CC50DF21ED9}" type="presOf" srcId="{51A6936C-668E-4912-B1B4-BA2D45D3F624}" destId="{1C763A21-352A-41D1-A2E2-E305DABA275D}" srcOrd="0" destOrd="0" presId="urn:microsoft.com/office/officeart/2005/8/layout/vList5"/>
    <dgm:cxn modelId="{A316347C-9D1A-43C6-BE2B-DC184440E1C9}" srcId="{0D51337A-31FA-4717-B2BF-9243F96D2B9B}" destId="{E40970FA-9468-4353-8343-FE5E2BEBB8B0}" srcOrd="0" destOrd="0" parTransId="{85FA6A33-9FA9-4134-A6A3-A5D4748A1779}" sibTransId="{04FF68DF-CF36-4D12-9ECE-A3519B0AC88A}"/>
    <dgm:cxn modelId="{000FE2BB-9FE6-4965-ADF5-E3E85B644286}" srcId="{81269538-BFC5-48BB-BEA1-D7AF1F385FD5}" destId="{51A6936C-668E-4912-B1B4-BA2D45D3F624}" srcOrd="2" destOrd="0" parTransId="{8F7D40F1-9723-47F5-BFD2-340696378D49}" sibTransId="{E68031D9-E3F9-439E-86FC-2A0A3A3988D0}"/>
    <dgm:cxn modelId="{A38C1039-CB78-4EBF-844F-7A838983E228}" type="presOf" srcId="{A7F7584C-6CC5-40A2-9566-2842A5DEA97A}" destId="{8A3FE5E4-2689-4041-B2C5-C63BC276A3EF}" srcOrd="0" destOrd="0" presId="urn:microsoft.com/office/officeart/2005/8/layout/vList5"/>
    <dgm:cxn modelId="{085D3777-7996-4375-B5FB-BFD96D1BF9E4}" srcId="{81269538-BFC5-48BB-BEA1-D7AF1F385FD5}" destId="{928B5CB8-3545-4EE5-8BED-981D3C6157A5}" srcOrd="3" destOrd="0" parTransId="{8452F8D0-82FD-4609-B6BD-446E31563D8A}" sibTransId="{8EF545BA-8D8A-4813-A428-2F18D76E61FA}"/>
    <dgm:cxn modelId="{18AEC3CC-AE82-4815-8FAB-3585C321709F}" type="presOf" srcId="{95A524E6-8A71-49A1-AF74-29696A02028A}" destId="{95E0557D-F0A1-4F38-8083-55DE7503164F}" srcOrd="0" destOrd="0" presId="urn:microsoft.com/office/officeart/2005/8/layout/vList5"/>
    <dgm:cxn modelId="{F68422C1-CD34-4DED-AA4B-85EFFF4FE933}" srcId="{81269538-BFC5-48BB-BEA1-D7AF1F385FD5}" destId="{A7F7584C-6CC5-40A2-9566-2842A5DEA97A}" srcOrd="1" destOrd="0" parTransId="{581272CD-5908-4C17-8E9B-8BF6DCE43C3E}" sibTransId="{C41ED6A4-512C-48AB-901D-671B73446005}"/>
    <dgm:cxn modelId="{993E0796-DCBD-4EB2-9BAB-4437E125DA45}" type="presOf" srcId="{E40970FA-9468-4353-8343-FE5E2BEBB8B0}" destId="{6FB9694A-6C63-4B23-90F6-4F208C00D399}" srcOrd="0" destOrd="0" presId="urn:microsoft.com/office/officeart/2005/8/layout/vList5"/>
    <dgm:cxn modelId="{53988784-A0E1-4D82-B36B-740DE83EB0C9}" type="presOf" srcId="{81269538-BFC5-48BB-BEA1-D7AF1F385FD5}" destId="{99FD7F24-5BB9-46E8-BB7C-4B477B73B815}" srcOrd="0" destOrd="0" presId="urn:microsoft.com/office/officeart/2005/8/layout/vList5"/>
    <dgm:cxn modelId="{764A7F40-FC93-4B5E-82E4-B29F920B2D30}" srcId="{928B5CB8-3545-4EE5-8BED-981D3C6157A5}" destId="{95A524E6-8A71-49A1-AF74-29696A02028A}" srcOrd="0" destOrd="0" parTransId="{52C86CAF-440B-4BB7-BD46-805908EC2D17}" sibTransId="{EE0C23C2-8A0C-497A-A914-ED60FDCA930F}"/>
    <dgm:cxn modelId="{1D59D94A-4BF7-417E-B49B-225C005839A9}" srcId="{51A6936C-668E-4912-B1B4-BA2D45D3F624}" destId="{2A9B6C90-9B70-4ED8-9084-8651413BB905}" srcOrd="0" destOrd="0" parTransId="{47C005B7-F5AA-4111-A87D-782B117A0259}" sibTransId="{54109FB3-0563-4B2C-BFF0-181E047427F8}"/>
    <dgm:cxn modelId="{A44DF6E5-2150-478D-AAB9-24BC6742BCEE}" type="presOf" srcId="{928B5CB8-3545-4EE5-8BED-981D3C6157A5}" destId="{B9324B26-5FF5-4FF7-9073-66103CBE8481}" srcOrd="0" destOrd="0" presId="urn:microsoft.com/office/officeart/2005/8/layout/vList5"/>
    <dgm:cxn modelId="{02B1C3C3-F2D2-4C80-8962-E0C9B39A6EF4}" type="presOf" srcId="{0D51337A-31FA-4717-B2BF-9243F96D2B9B}" destId="{3230722F-B757-4673-BD2F-9D4BAB5CEE8D}" srcOrd="0" destOrd="0" presId="urn:microsoft.com/office/officeart/2005/8/layout/vList5"/>
    <dgm:cxn modelId="{369C2F0F-D034-41C0-94C3-EC189ECC0BFB}" srcId="{0D51337A-31FA-4717-B2BF-9243F96D2B9B}" destId="{30B558AF-B471-4D89-A279-C42903AE653E}" srcOrd="1" destOrd="0" parTransId="{2BAABD42-4723-4E1C-8A4F-A037A631FA92}" sibTransId="{ABDBD325-9AAD-419A-8DDE-FFBBC0C03BAC}"/>
    <dgm:cxn modelId="{99680F5D-CDC7-49C6-971A-69FB277180CB}" srcId="{928B5CB8-3545-4EE5-8BED-981D3C6157A5}" destId="{284CFB5E-7E8D-4BB1-BC31-22659EE8E478}" srcOrd="1" destOrd="0" parTransId="{B2AB3E98-1272-46F6-AAE7-DD4C3667F2A3}" sibTransId="{53171E84-25B2-4297-9220-C1BD26EE21AD}"/>
    <dgm:cxn modelId="{56052809-46E4-4445-B520-94004C28BB9D}" srcId="{A7F7584C-6CC5-40A2-9566-2842A5DEA97A}" destId="{9D8DAFB6-C744-4BD6-B757-393BF647EBB6}" srcOrd="0" destOrd="0" parTransId="{17C1C47E-8D1A-404A-B227-B017391CB5F6}" sibTransId="{C9B44773-68B1-427B-B9CA-0AEA186B621E}"/>
    <dgm:cxn modelId="{2D2B3F89-6D46-49A0-8873-65B7E5F234A3}" type="presOf" srcId="{D4DCB14F-2928-4B60-A6A4-C01F7663BC63}" destId="{329ECF1A-78BE-41CB-B252-8011825B67CD}" srcOrd="0" destOrd="1" presId="urn:microsoft.com/office/officeart/2005/8/layout/vList5"/>
    <dgm:cxn modelId="{C65EFE7A-5430-4917-89D2-D70BAF0289E3}" type="presOf" srcId="{2A9B6C90-9B70-4ED8-9084-8651413BB905}" destId="{A66EBD3D-E7C5-421C-B8B5-728648057DDC}" srcOrd="0" destOrd="0" presId="urn:microsoft.com/office/officeart/2005/8/layout/vList5"/>
    <dgm:cxn modelId="{F3427ACA-E884-47A6-B8FF-B897FF1CAA46}" type="presOf" srcId="{30B558AF-B471-4D89-A279-C42903AE653E}" destId="{6FB9694A-6C63-4B23-90F6-4F208C00D399}" srcOrd="0" destOrd="1" presId="urn:microsoft.com/office/officeart/2005/8/layout/vList5"/>
    <dgm:cxn modelId="{45435F90-22A5-4C03-B101-FD4577E8A794}" type="presParOf" srcId="{99FD7F24-5BB9-46E8-BB7C-4B477B73B815}" destId="{BBAB8945-0B00-4547-92CF-AE59FDD0EF39}" srcOrd="0" destOrd="0" presId="urn:microsoft.com/office/officeart/2005/8/layout/vList5"/>
    <dgm:cxn modelId="{B399DCC2-FF40-4D75-A2A7-A495D4AF2387}" type="presParOf" srcId="{BBAB8945-0B00-4547-92CF-AE59FDD0EF39}" destId="{3230722F-B757-4673-BD2F-9D4BAB5CEE8D}" srcOrd="0" destOrd="0" presId="urn:microsoft.com/office/officeart/2005/8/layout/vList5"/>
    <dgm:cxn modelId="{4A0749A4-83B7-4DF9-BA0E-5506B76F10A1}" type="presParOf" srcId="{BBAB8945-0B00-4547-92CF-AE59FDD0EF39}" destId="{6FB9694A-6C63-4B23-90F6-4F208C00D399}" srcOrd="1" destOrd="0" presId="urn:microsoft.com/office/officeart/2005/8/layout/vList5"/>
    <dgm:cxn modelId="{26C2F444-58E5-4B3C-A169-EBC64ABE0EE9}" type="presParOf" srcId="{99FD7F24-5BB9-46E8-BB7C-4B477B73B815}" destId="{3E4AEBB9-D07D-412D-A9F3-5F50CE85FF20}" srcOrd="1" destOrd="0" presId="urn:microsoft.com/office/officeart/2005/8/layout/vList5"/>
    <dgm:cxn modelId="{FB2D3183-70C6-44DD-875A-CC09A2C89FEB}" type="presParOf" srcId="{99FD7F24-5BB9-46E8-BB7C-4B477B73B815}" destId="{C60E4332-AB2E-4201-AF29-E3D9D2CE99DD}" srcOrd="2" destOrd="0" presId="urn:microsoft.com/office/officeart/2005/8/layout/vList5"/>
    <dgm:cxn modelId="{B9D84324-BE5B-4514-8201-6B25BE814C19}" type="presParOf" srcId="{C60E4332-AB2E-4201-AF29-E3D9D2CE99DD}" destId="{8A3FE5E4-2689-4041-B2C5-C63BC276A3EF}" srcOrd="0" destOrd="0" presId="urn:microsoft.com/office/officeart/2005/8/layout/vList5"/>
    <dgm:cxn modelId="{62F196CC-DD4E-41F1-95F6-0E80E18CA40A}" type="presParOf" srcId="{C60E4332-AB2E-4201-AF29-E3D9D2CE99DD}" destId="{329ECF1A-78BE-41CB-B252-8011825B67CD}" srcOrd="1" destOrd="0" presId="urn:microsoft.com/office/officeart/2005/8/layout/vList5"/>
    <dgm:cxn modelId="{902C8576-A8E1-4C1E-B647-4F0EFC878EDE}" type="presParOf" srcId="{99FD7F24-5BB9-46E8-BB7C-4B477B73B815}" destId="{CF97419B-1653-4404-8A25-A4EB2811914A}" srcOrd="3" destOrd="0" presId="urn:microsoft.com/office/officeart/2005/8/layout/vList5"/>
    <dgm:cxn modelId="{C0AE58B2-3BCF-4A17-9962-82AF5DB00A66}" type="presParOf" srcId="{99FD7F24-5BB9-46E8-BB7C-4B477B73B815}" destId="{74B4E996-D144-43FA-9C7B-5183D295C315}" srcOrd="4" destOrd="0" presId="urn:microsoft.com/office/officeart/2005/8/layout/vList5"/>
    <dgm:cxn modelId="{CC23B1CA-2592-479D-988C-BB870D7E9EC9}" type="presParOf" srcId="{74B4E996-D144-43FA-9C7B-5183D295C315}" destId="{1C763A21-352A-41D1-A2E2-E305DABA275D}" srcOrd="0" destOrd="0" presId="urn:microsoft.com/office/officeart/2005/8/layout/vList5"/>
    <dgm:cxn modelId="{477107E6-023C-4B3F-96EF-D2D5DA516C5C}" type="presParOf" srcId="{74B4E996-D144-43FA-9C7B-5183D295C315}" destId="{A66EBD3D-E7C5-421C-B8B5-728648057DDC}" srcOrd="1" destOrd="0" presId="urn:microsoft.com/office/officeart/2005/8/layout/vList5"/>
    <dgm:cxn modelId="{933347A6-BCAF-495A-96A7-208A97A1751A}" type="presParOf" srcId="{99FD7F24-5BB9-46E8-BB7C-4B477B73B815}" destId="{4D3735EA-64D5-44A4-9D60-787BDDA83D1A}" srcOrd="5" destOrd="0" presId="urn:microsoft.com/office/officeart/2005/8/layout/vList5"/>
    <dgm:cxn modelId="{677D4939-AE22-4645-A75D-BD07DA38E78F}" type="presParOf" srcId="{99FD7F24-5BB9-46E8-BB7C-4B477B73B815}" destId="{120DCED0-01FF-429D-8B4B-923E0875F75E}" srcOrd="6" destOrd="0" presId="urn:microsoft.com/office/officeart/2005/8/layout/vList5"/>
    <dgm:cxn modelId="{AF6385C2-1319-4602-9D19-9A89E6EBF57F}" type="presParOf" srcId="{120DCED0-01FF-429D-8B4B-923E0875F75E}" destId="{B9324B26-5FF5-4FF7-9073-66103CBE8481}" srcOrd="0" destOrd="0" presId="urn:microsoft.com/office/officeart/2005/8/layout/vList5"/>
    <dgm:cxn modelId="{2CA929B7-976C-4CE3-A384-A173F8D12F4A}" type="presParOf" srcId="{120DCED0-01FF-429D-8B4B-923E0875F75E}" destId="{95E0557D-F0A1-4F38-8083-55DE7503164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9FC193-7A05-4631-B681-B56EAB543D3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857B86A-DEC1-407C-A1BB-5BF9ACCBCA6A}">
      <dgm:prSet phldrT="[Text]"/>
      <dgm:spPr/>
      <dgm:t>
        <a:bodyPr/>
        <a:lstStyle/>
        <a:p>
          <a:r>
            <a:rPr lang="en-US" b="1" dirty="0" smtClean="0">
              <a:solidFill>
                <a:schemeClr val="tx1"/>
              </a:solidFill>
              <a:latin typeface="Tahoma" panose="020B0604030504040204" pitchFamily="34" charset="0"/>
              <a:ea typeface="Tahoma" panose="020B0604030504040204" pitchFamily="34" charset="0"/>
              <a:cs typeface="Tahoma" panose="020B0604030504040204" pitchFamily="34" charset="0"/>
            </a:rPr>
            <a:t>Wellbeing</a:t>
          </a:r>
          <a:endParaRPr lang="en-US"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8CA7BF9B-8199-4683-AD57-CB0086659013}" type="parTrans" cxnId="{B12F0503-977A-4B5D-8CB7-420B041FF863}">
      <dgm:prSet/>
      <dgm:spPr/>
      <dgm:t>
        <a:bodyPr/>
        <a:lstStyle/>
        <a:p>
          <a:endParaRPr lang="en-US"/>
        </a:p>
      </dgm:t>
    </dgm:pt>
    <dgm:pt modelId="{F087F24E-A7D7-4DCE-B2A7-9B941289621A}" type="sibTrans" cxnId="{B12F0503-977A-4B5D-8CB7-420B041FF863}">
      <dgm:prSet/>
      <dgm:spPr/>
      <dgm:t>
        <a:bodyPr/>
        <a:lstStyle/>
        <a:p>
          <a:endParaRPr lang="en-US"/>
        </a:p>
      </dgm:t>
    </dgm:pt>
    <dgm:pt modelId="{4C8BFA56-3F75-4CAD-90A3-2F214D699322}">
      <dgm:prSet phldrT="[Text]"/>
      <dgm:spPr/>
      <dgm:t>
        <a:bodyPr/>
        <a:lstStyle/>
        <a:p>
          <a:pPr>
            <a:buNone/>
          </a:pPr>
          <a:r>
            <a:rPr lang="en-GB" sz="1900" b="1" dirty="0" smtClean="0">
              <a:latin typeface="+mn-lt"/>
            </a:rPr>
            <a:t>86% of staff feel that the leadership team maintain a manageable workload.</a:t>
          </a:r>
          <a:endParaRPr lang="en-US" sz="1900" b="1" dirty="0">
            <a:latin typeface="+mn-lt"/>
            <a:ea typeface="Tahoma" panose="020B0604030504040204" pitchFamily="34" charset="0"/>
            <a:cs typeface="Tahoma" panose="020B0604030504040204" pitchFamily="34" charset="0"/>
          </a:endParaRPr>
        </a:p>
      </dgm:t>
    </dgm:pt>
    <dgm:pt modelId="{9A6E3B20-A734-4412-84CF-0134D93D4B28}" type="parTrans" cxnId="{4CD5FCDD-1F8A-43A3-BD77-CBE3B3864C41}">
      <dgm:prSet/>
      <dgm:spPr/>
      <dgm:t>
        <a:bodyPr/>
        <a:lstStyle/>
        <a:p>
          <a:endParaRPr lang="en-US"/>
        </a:p>
      </dgm:t>
    </dgm:pt>
    <dgm:pt modelId="{7B50916F-B8BA-427F-B9F0-A301E54D7FB3}" type="sibTrans" cxnId="{4CD5FCDD-1F8A-43A3-BD77-CBE3B3864C41}">
      <dgm:prSet/>
      <dgm:spPr/>
      <dgm:t>
        <a:bodyPr/>
        <a:lstStyle/>
        <a:p>
          <a:endParaRPr lang="en-US"/>
        </a:p>
      </dgm:t>
    </dgm:pt>
    <dgm:pt modelId="{ABA77F75-8642-4931-8D7E-BE6C6DB9940D}">
      <dgm:prSet phldrT="[Text]"/>
      <dgm:spPr/>
      <dgm:t>
        <a:bodyPr/>
        <a:lstStyle/>
        <a:p>
          <a:r>
            <a:rPr lang="en-US" b="1" dirty="0" smtClean="0">
              <a:solidFill>
                <a:schemeClr val="tx1"/>
              </a:solidFill>
              <a:latin typeface="Tahoma" panose="020B0604030504040204" pitchFamily="34" charset="0"/>
              <a:ea typeface="Tahoma" panose="020B0604030504040204" pitchFamily="34" charset="0"/>
              <a:cs typeface="Tahoma" panose="020B0604030504040204" pitchFamily="34" charset="0"/>
            </a:rPr>
            <a:t>Cover</a:t>
          </a:r>
          <a:endParaRPr lang="en-US"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FCF9AE1B-B22B-4F91-BFD8-DDBBF762F128}" type="parTrans" cxnId="{D959B3EA-A66A-4B40-901C-93ECD4985A93}">
      <dgm:prSet/>
      <dgm:spPr/>
      <dgm:t>
        <a:bodyPr/>
        <a:lstStyle/>
        <a:p>
          <a:endParaRPr lang="en-US"/>
        </a:p>
      </dgm:t>
    </dgm:pt>
    <dgm:pt modelId="{1A095211-ADB0-42CA-9F24-F1BC942872F3}" type="sibTrans" cxnId="{D959B3EA-A66A-4B40-901C-93ECD4985A93}">
      <dgm:prSet/>
      <dgm:spPr/>
      <dgm:t>
        <a:bodyPr/>
        <a:lstStyle/>
        <a:p>
          <a:endParaRPr lang="en-US"/>
        </a:p>
      </dgm:t>
    </dgm:pt>
    <dgm:pt modelId="{DA5DFAD8-E443-4F53-9341-A0903BBBD378}">
      <dgm:prSet phldrT="[Text]"/>
      <dgm:spPr/>
      <dgm:t>
        <a:bodyPr/>
        <a:lstStyle/>
        <a:p>
          <a:r>
            <a:rPr lang="en-US" b="1" dirty="0" smtClean="0">
              <a:solidFill>
                <a:schemeClr val="tx1"/>
              </a:solidFill>
              <a:latin typeface="Tahoma" panose="020B0604030504040204" pitchFamily="34" charset="0"/>
              <a:ea typeface="Tahoma" panose="020B0604030504040204" pitchFamily="34" charset="0"/>
              <a:cs typeface="Tahoma" panose="020B0604030504040204" pitchFamily="34" charset="0"/>
            </a:rPr>
            <a:t>Curriculum</a:t>
          </a:r>
          <a:endParaRPr lang="en-US" b="1"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F6012B3B-01B0-4E7C-A363-0177B95D3DD8}" type="parTrans" cxnId="{0073D4C3-F488-4F79-B637-186FAECF6BAD}">
      <dgm:prSet/>
      <dgm:spPr/>
      <dgm:t>
        <a:bodyPr/>
        <a:lstStyle/>
        <a:p>
          <a:endParaRPr lang="en-US"/>
        </a:p>
      </dgm:t>
    </dgm:pt>
    <dgm:pt modelId="{76D9F54E-47B3-4FE0-B465-AD673964072E}" type="sibTrans" cxnId="{0073D4C3-F488-4F79-B637-186FAECF6BAD}">
      <dgm:prSet/>
      <dgm:spPr/>
      <dgm:t>
        <a:bodyPr/>
        <a:lstStyle/>
        <a:p>
          <a:endParaRPr lang="en-US"/>
        </a:p>
      </dgm:t>
    </dgm:pt>
    <dgm:pt modelId="{6EE89B4E-BAED-4A90-B29D-70AF11256801}">
      <dgm:prSet phldrT="[Text]"/>
      <dgm:spPr/>
      <dgm:t>
        <a:bodyPr/>
        <a:lstStyle/>
        <a:p>
          <a:pPr>
            <a:buFont typeface="Wingdings" panose="05000000000000000000" pitchFamily="2" charset="2"/>
            <a:buChar char=""/>
          </a:pPr>
          <a:r>
            <a:rPr lang="en-US" dirty="0" smtClean="0">
              <a:latin typeface="Tahoma" panose="020B0604030504040204" pitchFamily="34" charset="0"/>
              <a:ea typeface="Tahoma" panose="020B0604030504040204" pitchFamily="34" charset="0"/>
              <a:cs typeface="Tahoma" panose="020B0604030504040204" pitchFamily="34" charset="0"/>
            </a:rPr>
            <a:t>High quality planning is in place</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39BF20C7-31E5-452B-8EA2-17224A13C7FB}" type="parTrans" cxnId="{CA949A5F-9945-4C59-A233-D70AFFF70BDA}">
      <dgm:prSet/>
      <dgm:spPr/>
      <dgm:t>
        <a:bodyPr/>
        <a:lstStyle/>
        <a:p>
          <a:endParaRPr lang="en-US"/>
        </a:p>
      </dgm:t>
    </dgm:pt>
    <dgm:pt modelId="{E71503C3-CFB7-4144-AD9F-7A42A87A3A6B}" type="sibTrans" cxnId="{CA949A5F-9945-4C59-A233-D70AFFF70BDA}">
      <dgm:prSet/>
      <dgm:spPr/>
      <dgm:t>
        <a:bodyPr/>
        <a:lstStyle/>
        <a:p>
          <a:endParaRPr lang="en-US"/>
        </a:p>
      </dgm:t>
    </dgm:pt>
    <dgm:pt modelId="{3435C917-861E-4E10-B90D-62A821B4229A}">
      <dgm:prSet/>
      <dgm:spPr/>
      <dgm:t>
        <a:bodyPr/>
        <a:lstStyle/>
        <a:p>
          <a:r>
            <a:rPr lang="en-GB" sz="1900" b="1" dirty="0" smtClean="0">
              <a:latin typeface="+mn-lt"/>
            </a:rPr>
            <a:t>77% feel that senior leadership consider workload when making decisions. </a:t>
          </a:r>
          <a:endParaRPr lang="en-GB" sz="1900" b="1" dirty="0">
            <a:latin typeface="+mn-lt"/>
          </a:endParaRPr>
        </a:p>
      </dgm:t>
    </dgm:pt>
    <dgm:pt modelId="{741CB3B1-103A-4375-9D02-EA2F2D5BB070}" type="parTrans" cxnId="{49CAF297-77F9-4F5E-A312-FC2CB6932160}">
      <dgm:prSet/>
      <dgm:spPr/>
      <dgm:t>
        <a:bodyPr/>
        <a:lstStyle/>
        <a:p>
          <a:endParaRPr lang="en-US"/>
        </a:p>
      </dgm:t>
    </dgm:pt>
    <dgm:pt modelId="{D18F5E9C-1A36-4F92-A3DE-CAFF9EE481C6}" type="sibTrans" cxnId="{49CAF297-77F9-4F5E-A312-FC2CB6932160}">
      <dgm:prSet/>
      <dgm:spPr/>
      <dgm:t>
        <a:bodyPr/>
        <a:lstStyle/>
        <a:p>
          <a:endParaRPr lang="en-US"/>
        </a:p>
      </dgm:t>
    </dgm:pt>
    <dgm:pt modelId="{642042ED-C045-4015-A51B-EC445A972D3B}">
      <dgm:prSet/>
      <dgm:spPr/>
      <dgm:t>
        <a:bodyPr/>
        <a:lstStyle/>
        <a:p>
          <a:r>
            <a:rPr lang="en-GB" sz="1900" b="1" dirty="0" smtClean="0">
              <a:latin typeface="+mn-lt"/>
            </a:rPr>
            <a:t>90% of staff feel that wellbeing is important to staff.</a:t>
          </a:r>
          <a:endParaRPr lang="en-GB" sz="1900" b="1" dirty="0">
            <a:latin typeface="+mn-lt"/>
          </a:endParaRPr>
        </a:p>
      </dgm:t>
    </dgm:pt>
    <dgm:pt modelId="{2B52839E-D2E8-4BC6-8CE6-C2FBF98B1E6F}" type="parTrans" cxnId="{D872F5C4-B564-482B-A478-9877F7B2971D}">
      <dgm:prSet/>
      <dgm:spPr/>
      <dgm:t>
        <a:bodyPr/>
        <a:lstStyle/>
        <a:p>
          <a:endParaRPr lang="en-US"/>
        </a:p>
      </dgm:t>
    </dgm:pt>
    <dgm:pt modelId="{A81B8E42-7552-4D54-BBE9-5F21C87E0AC5}" type="sibTrans" cxnId="{D872F5C4-B564-482B-A478-9877F7B2971D}">
      <dgm:prSet/>
      <dgm:spPr/>
      <dgm:t>
        <a:bodyPr/>
        <a:lstStyle/>
        <a:p>
          <a:endParaRPr lang="en-US"/>
        </a:p>
      </dgm:t>
    </dgm:pt>
    <dgm:pt modelId="{D9E179AD-BBBE-41A3-8BD6-E04BB6CBFFDE}">
      <dgm:prSet phldrT="[Text]" custT="1"/>
      <dgm:spPr/>
      <dgm:t>
        <a:bodyPr/>
        <a:lstStyle/>
        <a:p>
          <a:pPr>
            <a:buNone/>
          </a:pPr>
          <a:r>
            <a:rPr lang="en-US" sz="1600" dirty="0" smtClean="0">
              <a:latin typeface="+mn-lt"/>
              <a:ea typeface="Tahoma" panose="020B0604030504040204" pitchFamily="34" charset="0"/>
              <a:cs typeface="Tahoma" panose="020B0604030504040204" pitchFamily="34" charset="0"/>
            </a:rPr>
            <a:t>We have reduced work load since being here – marking, assessment, paperwork. </a:t>
          </a:r>
          <a:endParaRPr lang="en-US" sz="1600" dirty="0">
            <a:latin typeface="+mn-lt"/>
            <a:ea typeface="Tahoma" panose="020B0604030504040204" pitchFamily="34" charset="0"/>
            <a:cs typeface="Tahoma" panose="020B0604030504040204" pitchFamily="34" charset="0"/>
          </a:endParaRPr>
        </a:p>
      </dgm:t>
    </dgm:pt>
    <dgm:pt modelId="{56DA9ED1-E4E5-4FE8-AA7D-753339BB01F0}" type="parTrans" cxnId="{B1178F17-1A18-411C-A477-91C651A112D5}">
      <dgm:prSet/>
      <dgm:spPr/>
      <dgm:t>
        <a:bodyPr/>
        <a:lstStyle/>
        <a:p>
          <a:endParaRPr lang="en-US"/>
        </a:p>
      </dgm:t>
    </dgm:pt>
    <dgm:pt modelId="{939CEDB7-4B2F-4339-A99D-1F6EE837D2A6}" type="sibTrans" cxnId="{B1178F17-1A18-411C-A477-91C651A112D5}">
      <dgm:prSet/>
      <dgm:spPr/>
      <dgm:t>
        <a:bodyPr/>
        <a:lstStyle/>
        <a:p>
          <a:endParaRPr lang="en-US"/>
        </a:p>
      </dgm:t>
    </dgm:pt>
    <dgm:pt modelId="{66C1B65B-3A3C-4DF6-8354-2D4F8A37433A}">
      <dgm:prSet custT="1"/>
      <dgm:spPr/>
      <dgm:t>
        <a:bodyPr/>
        <a:lstStyle/>
        <a:p>
          <a:r>
            <a:rPr lang="en-GB" sz="1600" b="0" dirty="0" smtClean="0">
              <a:latin typeface="+mn-lt"/>
            </a:rPr>
            <a:t>Consult with staff before changes are made, take on board their feedback.</a:t>
          </a:r>
          <a:endParaRPr lang="en-GB" sz="1600" b="0" dirty="0">
            <a:latin typeface="+mn-lt"/>
          </a:endParaRPr>
        </a:p>
      </dgm:t>
    </dgm:pt>
    <dgm:pt modelId="{4DFD4F57-9026-4746-B324-3906D53D42FD}" type="parTrans" cxnId="{FC8103CA-27AC-46D2-A493-B2A97B5552BA}">
      <dgm:prSet/>
      <dgm:spPr/>
      <dgm:t>
        <a:bodyPr/>
        <a:lstStyle/>
        <a:p>
          <a:endParaRPr lang="en-US"/>
        </a:p>
      </dgm:t>
    </dgm:pt>
    <dgm:pt modelId="{C16A8AC1-7391-4C4A-87A0-AF46F1A0E91C}" type="sibTrans" cxnId="{FC8103CA-27AC-46D2-A493-B2A97B5552BA}">
      <dgm:prSet/>
      <dgm:spPr/>
      <dgm:t>
        <a:bodyPr/>
        <a:lstStyle/>
        <a:p>
          <a:endParaRPr lang="en-US"/>
        </a:p>
      </dgm:t>
    </dgm:pt>
    <dgm:pt modelId="{3D6823D1-953C-44DA-8EFA-C5804026CEF0}">
      <dgm:prSet custT="1"/>
      <dgm:spPr/>
      <dgm:t>
        <a:bodyPr/>
        <a:lstStyle/>
        <a:p>
          <a:r>
            <a:rPr lang="en-GB" sz="1600" b="0" dirty="0" smtClean="0">
              <a:latin typeface="+mn-lt"/>
            </a:rPr>
            <a:t>Whole school events boost morale, staff nights, weekly bulletin</a:t>
          </a:r>
          <a:endParaRPr lang="en-GB" sz="1600" b="0" dirty="0">
            <a:latin typeface="+mn-lt"/>
          </a:endParaRPr>
        </a:p>
      </dgm:t>
    </dgm:pt>
    <dgm:pt modelId="{66550FBF-A248-4801-9809-92EFC0C356D6}" type="parTrans" cxnId="{6297BD17-41AF-4921-931B-5E67014A0D0A}">
      <dgm:prSet/>
      <dgm:spPr/>
      <dgm:t>
        <a:bodyPr/>
        <a:lstStyle/>
        <a:p>
          <a:endParaRPr lang="en-US"/>
        </a:p>
      </dgm:t>
    </dgm:pt>
    <dgm:pt modelId="{1A3A648A-3F7D-4EC9-8596-3FC2A8921AF8}" type="sibTrans" cxnId="{6297BD17-41AF-4921-931B-5E67014A0D0A}">
      <dgm:prSet/>
      <dgm:spPr/>
      <dgm:t>
        <a:bodyPr/>
        <a:lstStyle/>
        <a:p>
          <a:endParaRPr lang="en-US"/>
        </a:p>
      </dgm:t>
    </dgm:pt>
    <dgm:pt modelId="{03E2C773-7CCD-4990-AAE2-C498AB084734}">
      <dgm:prSet phldrT="[Text]"/>
      <dgm:spPr/>
      <dgm:t>
        <a:bodyPr/>
        <a:lstStyle/>
        <a:p>
          <a:pPr>
            <a:buFont typeface="Wingdings" panose="05000000000000000000" pitchFamily="2" charset="2"/>
            <a:buChar char=""/>
          </a:pPr>
          <a:r>
            <a:rPr lang="en-US" dirty="0" smtClean="0">
              <a:latin typeface="Tahoma" panose="020B0604030504040204" pitchFamily="34" charset="0"/>
              <a:ea typeface="Tahoma" panose="020B0604030504040204" pitchFamily="34" charset="0"/>
              <a:cs typeface="Tahoma" panose="020B0604030504040204" pitchFamily="34" charset="0"/>
            </a:rPr>
            <a:t>Invested in two cover supervisors</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DEA8AD2C-4B1F-4E9C-9342-5B2A6E4EFE63}" type="parTrans" cxnId="{1C9F472B-CE21-42CC-9707-0416769A80B4}">
      <dgm:prSet/>
      <dgm:spPr/>
      <dgm:t>
        <a:bodyPr/>
        <a:lstStyle/>
        <a:p>
          <a:endParaRPr lang="en-US"/>
        </a:p>
      </dgm:t>
    </dgm:pt>
    <dgm:pt modelId="{E60AE687-DCBE-4745-9E60-10FCD4C07A71}" type="sibTrans" cxnId="{1C9F472B-CE21-42CC-9707-0416769A80B4}">
      <dgm:prSet/>
      <dgm:spPr/>
      <dgm:t>
        <a:bodyPr/>
        <a:lstStyle/>
        <a:p>
          <a:endParaRPr lang="en-US"/>
        </a:p>
      </dgm:t>
    </dgm:pt>
    <dgm:pt modelId="{493438CD-7EA7-4A74-8DB3-295CDA556ED7}">
      <dgm:prSet phldrT="[Text]"/>
      <dgm:spPr/>
      <dgm:t>
        <a:bodyPr/>
        <a:lstStyle/>
        <a:p>
          <a:pPr>
            <a:buFont typeface="Wingdings" panose="05000000000000000000" pitchFamily="2" charset="2"/>
            <a:buChar char=""/>
          </a:pPr>
          <a:r>
            <a:rPr lang="en-US" dirty="0" smtClean="0">
              <a:latin typeface="Tahoma" panose="020B0604030504040204" pitchFamily="34" charset="0"/>
              <a:ea typeface="Tahoma" panose="020B0604030504040204" pitchFamily="34" charset="0"/>
              <a:cs typeface="Tahoma" panose="020B0604030504040204" pitchFamily="34" charset="0"/>
            </a:rPr>
            <a:t>Use Higher Level Teaching Assistants to cover</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BD6ADDD2-1928-42B8-ACA5-99A54F872FB3}" type="parTrans" cxnId="{5349A308-E8FA-410E-8E9A-748118991A4D}">
      <dgm:prSet/>
      <dgm:spPr/>
      <dgm:t>
        <a:bodyPr/>
        <a:lstStyle/>
        <a:p>
          <a:endParaRPr lang="en-US"/>
        </a:p>
      </dgm:t>
    </dgm:pt>
    <dgm:pt modelId="{88E5C904-8F37-4F82-BAE9-639E52983CFB}" type="sibTrans" cxnId="{5349A308-E8FA-410E-8E9A-748118991A4D}">
      <dgm:prSet/>
      <dgm:spPr/>
      <dgm:t>
        <a:bodyPr/>
        <a:lstStyle/>
        <a:p>
          <a:endParaRPr lang="en-US"/>
        </a:p>
      </dgm:t>
    </dgm:pt>
    <dgm:pt modelId="{06A87599-D921-41D7-A369-9FA1E52921D8}">
      <dgm:prSet phldrT="[Text]"/>
      <dgm:spPr/>
      <dgm:t>
        <a:bodyPr/>
        <a:lstStyle/>
        <a:p>
          <a:pPr>
            <a:buFont typeface="Wingdings" panose="05000000000000000000" pitchFamily="2" charset="2"/>
            <a:buNone/>
          </a:pPr>
          <a:r>
            <a:rPr lang="en-US" dirty="0" smtClean="0">
              <a:latin typeface="Tahoma" panose="020B0604030504040204" pitchFamily="34" charset="0"/>
              <a:ea typeface="Tahoma" panose="020B0604030504040204" pitchFamily="34" charset="0"/>
              <a:cs typeface="Tahoma" panose="020B0604030504040204" pitchFamily="34" charset="0"/>
            </a:rPr>
            <a:t>We carefully consider how we cover classes to ensure consistency and that they have someone who knows them</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C1766C73-F54A-4067-B1D9-B5382ECDEB00}" type="parTrans" cxnId="{6C9ADD81-A919-4799-B35E-F27F0B2F6A71}">
      <dgm:prSet/>
      <dgm:spPr/>
      <dgm:t>
        <a:bodyPr/>
        <a:lstStyle/>
        <a:p>
          <a:endParaRPr lang="en-US"/>
        </a:p>
      </dgm:t>
    </dgm:pt>
    <dgm:pt modelId="{7B645ACD-DC85-4F8B-8ED9-D9BC9B79364F}" type="sibTrans" cxnId="{6C9ADD81-A919-4799-B35E-F27F0B2F6A71}">
      <dgm:prSet/>
      <dgm:spPr/>
      <dgm:t>
        <a:bodyPr/>
        <a:lstStyle/>
        <a:p>
          <a:endParaRPr lang="en-US"/>
        </a:p>
      </dgm:t>
    </dgm:pt>
    <dgm:pt modelId="{3A086BEE-8767-40C1-B8A4-BCA4BB6E2E46}">
      <dgm:prSet phldrT="[Text]"/>
      <dgm:spPr/>
      <dgm:t>
        <a:bodyPr/>
        <a:lstStyle/>
        <a:p>
          <a:pPr>
            <a:buFont typeface="Wingdings" panose="05000000000000000000" pitchFamily="2" charset="2"/>
            <a:buChar char=""/>
          </a:pPr>
          <a:r>
            <a:rPr lang="en-US" dirty="0" smtClean="0">
              <a:latin typeface="Tahoma" panose="020B0604030504040204" pitchFamily="34" charset="0"/>
              <a:ea typeface="Tahoma" panose="020B0604030504040204" pitchFamily="34" charset="0"/>
              <a:cs typeface="Tahoma" panose="020B0604030504040204" pitchFamily="34" charset="0"/>
            </a:rPr>
            <a:t>We only keep supply if they are good</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FD98221C-E07E-41AB-BB8D-565E52DC42FD}" type="parTrans" cxnId="{D7339329-1996-482E-B6D6-0642750DB1EF}">
      <dgm:prSet/>
      <dgm:spPr/>
      <dgm:t>
        <a:bodyPr/>
        <a:lstStyle/>
        <a:p>
          <a:endParaRPr lang="en-US"/>
        </a:p>
      </dgm:t>
    </dgm:pt>
    <dgm:pt modelId="{24712BE4-BC90-4EF1-B417-648D25DF2323}" type="sibTrans" cxnId="{D7339329-1996-482E-B6D6-0642750DB1EF}">
      <dgm:prSet/>
      <dgm:spPr/>
      <dgm:t>
        <a:bodyPr/>
        <a:lstStyle/>
        <a:p>
          <a:endParaRPr lang="en-US"/>
        </a:p>
      </dgm:t>
    </dgm:pt>
    <dgm:pt modelId="{893698A0-D527-4A6D-A2A6-A3718027589F}">
      <dgm:prSet phldrT="[Text]"/>
      <dgm:spPr/>
      <dgm:t>
        <a:bodyPr/>
        <a:lstStyle/>
        <a:p>
          <a:pPr>
            <a:buFont typeface="Wingdings" panose="05000000000000000000" pitchFamily="2" charset="2"/>
            <a:buChar char=""/>
          </a:pPr>
          <a:r>
            <a:rPr lang="en-US" dirty="0" smtClean="0">
              <a:latin typeface="Tahoma" panose="020B0604030504040204" pitchFamily="34" charset="0"/>
              <a:ea typeface="Tahoma" panose="020B0604030504040204" pitchFamily="34" charset="0"/>
              <a:cs typeface="Tahoma" panose="020B0604030504040204" pitchFamily="34" charset="0"/>
            </a:rPr>
            <a:t>SENCOs still oversee provisions and support in place</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73B0FBA7-5808-454C-B36C-E8298A82BBAB}" type="parTrans" cxnId="{C447FC1A-AAE8-4B7C-94B0-9074CBD1A2EA}">
      <dgm:prSet/>
      <dgm:spPr/>
      <dgm:t>
        <a:bodyPr/>
        <a:lstStyle/>
        <a:p>
          <a:endParaRPr lang="en-US"/>
        </a:p>
      </dgm:t>
    </dgm:pt>
    <dgm:pt modelId="{DA3140C8-7BBB-49DC-B309-66C548661B42}" type="sibTrans" cxnId="{C447FC1A-AAE8-4B7C-94B0-9074CBD1A2EA}">
      <dgm:prSet/>
      <dgm:spPr/>
      <dgm:t>
        <a:bodyPr/>
        <a:lstStyle/>
        <a:p>
          <a:endParaRPr lang="en-US"/>
        </a:p>
      </dgm:t>
    </dgm:pt>
    <dgm:pt modelId="{D6E22929-0131-45B6-9574-704A64AF513D}">
      <dgm:prSet phldrT="[Text]"/>
      <dgm:spPr/>
      <dgm:t>
        <a:bodyPr/>
        <a:lstStyle/>
        <a:p>
          <a:pPr>
            <a:buFont typeface="Wingdings" panose="05000000000000000000" pitchFamily="2" charset="2"/>
            <a:buChar char=""/>
          </a:pPr>
          <a:r>
            <a:rPr lang="en-US" dirty="0" smtClean="0">
              <a:latin typeface="Tahoma" panose="020B0604030504040204" pitchFamily="34" charset="0"/>
              <a:ea typeface="Tahoma" panose="020B0604030504040204" pitchFamily="34" charset="0"/>
              <a:cs typeface="Tahoma" panose="020B0604030504040204" pitchFamily="34" charset="0"/>
            </a:rPr>
            <a:t>Year leaders offer consistency – when year leader is absent – we find someone to cover that role as it is critical in ensuring continuity. </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98C51C13-3FF3-4DAB-A531-FDE52904D174}" type="parTrans" cxnId="{670CC7C0-D1C4-4553-8CBC-A4FC1BFCEF52}">
      <dgm:prSet/>
      <dgm:spPr/>
      <dgm:t>
        <a:bodyPr/>
        <a:lstStyle/>
        <a:p>
          <a:endParaRPr lang="en-US"/>
        </a:p>
      </dgm:t>
    </dgm:pt>
    <dgm:pt modelId="{5B9BCD9A-1356-40C3-B8F2-5E9034207DBF}" type="sibTrans" cxnId="{670CC7C0-D1C4-4553-8CBC-A4FC1BFCEF52}">
      <dgm:prSet/>
      <dgm:spPr/>
      <dgm:t>
        <a:bodyPr/>
        <a:lstStyle/>
        <a:p>
          <a:endParaRPr lang="en-US"/>
        </a:p>
      </dgm:t>
    </dgm:pt>
    <dgm:pt modelId="{2D927095-BD02-460E-98D9-9642FFF5A689}">
      <dgm:prSet phldrT="[Text]"/>
      <dgm:spPr/>
      <dgm:t>
        <a:bodyPr/>
        <a:lstStyle/>
        <a:p>
          <a:pPr>
            <a:buFont typeface="Wingdings" panose="05000000000000000000" pitchFamily="2" charset="2"/>
            <a:buChar char=""/>
          </a:pPr>
          <a:r>
            <a:rPr lang="en-US" dirty="0" smtClean="0">
              <a:latin typeface="Tahoma" panose="020B0604030504040204" pitchFamily="34" charset="0"/>
              <a:ea typeface="Tahoma" panose="020B0604030504040204" pitchFamily="34" charset="0"/>
              <a:cs typeface="Tahoma" panose="020B0604030504040204" pitchFamily="34" charset="0"/>
            </a:rPr>
            <a:t>Year leader will ensure a continuity of curriculum delivery</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58804A47-B983-4D0D-9AA6-2B708AB2846C}" type="parTrans" cxnId="{F6227412-A1FC-4510-BCF0-265BE27D8ECD}">
      <dgm:prSet/>
      <dgm:spPr/>
      <dgm:t>
        <a:bodyPr/>
        <a:lstStyle/>
        <a:p>
          <a:endParaRPr lang="en-US"/>
        </a:p>
      </dgm:t>
    </dgm:pt>
    <dgm:pt modelId="{B435D626-999D-433B-A51A-EE934282347F}" type="sibTrans" cxnId="{F6227412-A1FC-4510-BCF0-265BE27D8ECD}">
      <dgm:prSet/>
      <dgm:spPr/>
      <dgm:t>
        <a:bodyPr/>
        <a:lstStyle/>
        <a:p>
          <a:endParaRPr lang="en-US"/>
        </a:p>
      </dgm:t>
    </dgm:pt>
    <dgm:pt modelId="{4515B611-F21F-4695-A6AA-D96F8BCD9349}">
      <dgm:prSet phldrT="[Text]"/>
      <dgm:spPr/>
      <dgm:t>
        <a:bodyPr/>
        <a:lstStyle/>
        <a:p>
          <a:pPr>
            <a:buFont typeface="Wingdings" panose="05000000000000000000" pitchFamily="2" charset="2"/>
            <a:buChar char=""/>
          </a:pPr>
          <a:r>
            <a:rPr lang="en-US" dirty="0" smtClean="0">
              <a:latin typeface="Tahoma" panose="020B0604030504040204" pitchFamily="34" charset="0"/>
              <a:ea typeface="Tahoma" panose="020B0604030504040204" pitchFamily="34" charset="0"/>
              <a:cs typeface="Tahoma" panose="020B0604030504040204" pitchFamily="34" charset="0"/>
            </a:rPr>
            <a:t>Timetables, structures and routines are established and consistent across the school.</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1DAD4797-1C0E-40FF-B13B-5A7187C42BB2}" type="parTrans" cxnId="{9BB1CFF6-618B-4891-8406-764052EA7CDF}">
      <dgm:prSet/>
      <dgm:spPr/>
      <dgm:t>
        <a:bodyPr/>
        <a:lstStyle/>
        <a:p>
          <a:endParaRPr lang="en-US"/>
        </a:p>
      </dgm:t>
    </dgm:pt>
    <dgm:pt modelId="{023C2681-F76E-4BFA-AF5E-E7C155FC74EE}" type="sibTrans" cxnId="{9BB1CFF6-618B-4891-8406-764052EA7CDF}">
      <dgm:prSet/>
      <dgm:spPr/>
      <dgm:t>
        <a:bodyPr/>
        <a:lstStyle/>
        <a:p>
          <a:endParaRPr lang="en-US"/>
        </a:p>
      </dgm:t>
    </dgm:pt>
    <dgm:pt modelId="{4C35A635-0B3E-460A-8046-4972641AA32D}">
      <dgm:prSet phldrT="[Text]"/>
      <dgm:spPr/>
      <dgm:t>
        <a:bodyPr/>
        <a:lstStyle/>
        <a:p>
          <a:pPr>
            <a:buFont typeface="Wingdings" panose="05000000000000000000" pitchFamily="2" charset="2"/>
            <a:buChar char=""/>
          </a:pPr>
          <a:r>
            <a:rPr lang="en-US" dirty="0" smtClean="0">
              <a:latin typeface="Tahoma" panose="020B0604030504040204" pitchFamily="34" charset="0"/>
              <a:ea typeface="Tahoma" panose="020B0604030504040204" pitchFamily="34" charset="0"/>
              <a:cs typeface="Tahoma" panose="020B0604030504040204" pitchFamily="34" charset="0"/>
            </a:rPr>
            <a:t>We have a teaching and learning vision in place to ensure pupils receive the best teaching.</a:t>
          </a:r>
          <a:endParaRPr lang="en-US" dirty="0">
            <a:latin typeface="Tahoma" panose="020B0604030504040204" pitchFamily="34" charset="0"/>
            <a:ea typeface="Tahoma" panose="020B0604030504040204" pitchFamily="34" charset="0"/>
            <a:cs typeface="Tahoma" panose="020B0604030504040204" pitchFamily="34" charset="0"/>
          </a:endParaRPr>
        </a:p>
      </dgm:t>
    </dgm:pt>
    <dgm:pt modelId="{FCD7F491-64D4-4D29-A454-942E6C8D9318}" type="parTrans" cxnId="{D1BA5F72-CF45-49AB-B9F1-A6C3F5CF2A75}">
      <dgm:prSet/>
      <dgm:spPr/>
      <dgm:t>
        <a:bodyPr/>
        <a:lstStyle/>
        <a:p>
          <a:endParaRPr lang="en-US"/>
        </a:p>
      </dgm:t>
    </dgm:pt>
    <dgm:pt modelId="{76E10F88-08DE-482F-B1C1-487BF6C2B9BB}" type="sibTrans" cxnId="{D1BA5F72-CF45-49AB-B9F1-A6C3F5CF2A75}">
      <dgm:prSet/>
      <dgm:spPr/>
      <dgm:t>
        <a:bodyPr/>
        <a:lstStyle/>
        <a:p>
          <a:endParaRPr lang="en-US"/>
        </a:p>
      </dgm:t>
    </dgm:pt>
    <dgm:pt modelId="{DE3F77CF-6A8C-4783-A2CE-00E88C4199CB}" type="pres">
      <dgm:prSet presAssocID="{CF9FC193-7A05-4631-B681-B56EAB543D38}" presName="Name0" presStyleCnt="0">
        <dgm:presLayoutVars>
          <dgm:dir/>
          <dgm:animLvl val="lvl"/>
          <dgm:resizeHandles val="exact"/>
        </dgm:presLayoutVars>
      </dgm:prSet>
      <dgm:spPr/>
      <dgm:t>
        <a:bodyPr/>
        <a:lstStyle/>
        <a:p>
          <a:endParaRPr lang="en-US"/>
        </a:p>
      </dgm:t>
    </dgm:pt>
    <dgm:pt modelId="{4E69B62D-7E76-4E06-9330-583771E53BDE}" type="pres">
      <dgm:prSet presAssocID="{6857B86A-DEC1-407C-A1BB-5BF9ACCBCA6A}" presName="composite" presStyleCnt="0"/>
      <dgm:spPr/>
    </dgm:pt>
    <dgm:pt modelId="{F0C1B2C7-0B23-4FE8-AB0F-5877B88532DB}" type="pres">
      <dgm:prSet presAssocID="{6857B86A-DEC1-407C-A1BB-5BF9ACCBCA6A}" presName="parTx" presStyleLbl="alignNode1" presStyleIdx="0" presStyleCnt="3">
        <dgm:presLayoutVars>
          <dgm:chMax val="0"/>
          <dgm:chPref val="0"/>
          <dgm:bulletEnabled val="1"/>
        </dgm:presLayoutVars>
      </dgm:prSet>
      <dgm:spPr/>
      <dgm:t>
        <a:bodyPr/>
        <a:lstStyle/>
        <a:p>
          <a:endParaRPr lang="en-US"/>
        </a:p>
      </dgm:t>
    </dgm:pt>
    <dgm:pt modelId="{17CA1487-CDD9-4364-92F6-A11DBDAFE16C}" type="pres">
      <dgm:prSet presAssocID="{6857B86A-DEC1-407C-A1BB-5BF9ACCBCA6A}" presName="desTx" presStyleLbl="alignAccFollowNode1" presStyleIdx="0" presStyleCnt="3">
        <dgm:presLayoutVars>
          <dgm:bulletEnabled val="1"/>
        </dgm:presLayoutVars>
      </dgm:prSet>
      <dgm:spPr/>
      <dgm:t>
        <a:bodyPr/>
        <a:lstStyle/>
        <a:p>
          <a:endParaRPr lang="en-US"/>
        </a:p>
      </dgm:t>
    </dgm:pt>
    <dgm:pt modelId="{3FA24A66-31D3-4A69-B628-8BE88627B97D}" type="pres">
      <dgm:prSet presAssocID="{F087F24E-A7D7-4DCE-B2A7-9B941289621A}" presName="space" presStyleCnt="0"/>
      <dgm:spPr/>
    </dgm:pt>
    <dgm:pt modelId="{3B158D6E-E3AA-49BB-988A-758B59ED8F3B}" type="pres">
      <dgm:prSet presAssocID="{ABA77F75-8642-4931-8D7E-BE6C6DB9940D}" presName="composite" presStyleCnt="0"/>
      <dgm:spPr/>
    </dgm:pt>
    <dgm:pt modelId="{055A5EAB-EAE0-4501-8649-31F112FF9AD5}" type="pres">
      <dgm:prSet presAssocID="{ABA77F75-8642-4931-8D7E-BE6C6DB9940D}" presName="parTx" presStyleLbl="alignNode1" presStyleIdx="1" presStyleCnt="3">
        <dgm:presLayoutVars>
          <dgm:chMax val="0"/>
          <dgm:chPref val="0"/>
          <dgm:bulletEnabled val="1"/>
        </dgm:presLayoutVars>
      </dgm:prSet>
      <dgm:spPr/>
      <dgm:t>
        <a:bodyPr/>
        <a:lstStyle/>
        <a:p>
          <a:endParaRPr lang="en-US"/>
        </a:p>
      </dgm:t>
    </dgm:pt>
    <dgm:pt modelId="{E4FD5043-5612-43C5-B6AE-CCD431549399}" type="pres">
      <dgm:prSet presAssocID="{ABA77F75-8642-4931-8D7E-BE6C6DB9940D}" presName="desTx" presStyleLbl="alignAccFollowNode1" presStyleIdx="1" presStyleCnt="3">
        <dgm:presLayoutVars>
          <dgm:bulletEnabled val="1"/>
        </dgm:presLayoutVars>
      </dgm:prSet>
      <dgm:spPr/>
      <dgm:t>
        <a:bodyPr/>
        <a:lstStyle/>
        <a:p>
          <a:endParaRPr lang="en-US"/>
        </a:p>
      </dgm:t>
    </dgm:pt>
    <dgm:pt modelId="{3E20F600-AFBC-427F-8295-F096F694BC17}" type="pres">
      <dgm:prSet presAssocID="{1A095211-ADB0-42CA-9F24-F1BC942872F3}" presName="space" presStyleCnt="0"/>
      <dgm:spPr/>
    </dgm:pt>
    <dgm:pt modelId="{173DA3A6-F783-42D4-9ED8-FD330979BCEA}" type="pres">
      <dgm:prSet presAssocID="{DA5DFAD8-E443-4F53-9341-A0903BBBD378}" presName="composite" presStyleCnt="0"/>
      <dgm:spPr/>
    </dgm:pt>
    <dgm:pt modelId="{23D06E36-F688-4B37-8BB8-73015E665B0E}" type="pres">
      <dgm:prSet presAssocID="{DA5DFAD8-E443-4F53-9341-A0903BBBD378}" presName="parTx" presStyleLbl="alignNode1" presStyleIdx="2" presStyleCnt="3">
        <dgm:presLayoutVars>
          <dgm:chMax val="0"/>
          <dgm:chPref val="0"/>
          <dgm:bulletEnabled val="1"/>
        </dgm:presLayoutVars>
      </dgm:prSet>
      <dgm:spPr/>
      <dgm:t>
        <a:bodyPr/>
        <a:lstStyle/>
        <a:p>
          <a:endParaRPr lang="en-US"/>
        </a:p>
      </dgm:t>
    </dgm:pt>
    <dgm:pt modelId="{EA81ED6A-A7EA-4137-A3DC-D16E79F1B938}" type="pres">
      <dgm:prSet presAssocID="{DA5DFAD8-E443-4F53-9341-A0903BBBD378}" presName="desTx" presStyleLbl="alignAccFollowNode1" presStyleIdx="2" presStyleCnt="3">
        <dgm:presLayoutVars>
          <dgm:bulletEnabled val="1"/>
        </dgm:presLayoutVars>
      </dgm:prSet>
      <dgm:spPr/>
      <dgm:t>
        <a:bodyPr/>
        <a:lstStyle/>
        <a:p>
          <a:endParaRPr lang="en-US"/>
        </a:p>
      </dgm:t>
    </dgm:pt>
  </dgm:ptLst>
  <dgm:cxnLst>
    <dgm:cxn modelId="{2A048A8A-D3E9-4D78-97F5-CDA37AB1D412}" type="presOf" srcId="{DA5DFAD8-E443-4F53-9341-A0903BBBD378}" destId="{23D06E36-F688-4B37-8BB8-73015E665B0E}" srcOrd="0" destOrd="0" presId="urn:microsoft.com/office/officeart/2005/8/layout/hList1"/>
    <dgm:cxn modelId="{0073D4C3-F488-4F79-B637-186FAECF6BAD}" srcId="{CF9FC193-7A05-4631-B681-B56EAB543D38}" destId="{DA5DFAD8-E443-4F53-9341-A0903BBBD378}" srcOrd="2" destOrd="0" parTransId="{F6012B3B-01B0-4E7C-A363-0177B95D3DD8}" sibTransId="{76D9F54E-47B3-4FE0-B465-AD673964072E}"/>
    <dgm:cxn modelId="{9AA264C7-56D4-47ED-B8E1-FADE5E44B39D}" type="presOf" srcId="{4C35A635-0B3E-460A-8046-4972641AA32D}" destId="{EA81ED6A-A7EA-4137-A3DC-D16E79F1B938}" srcOrd="0" destOrd="1" presId="urn:microsoft.com/office/officeart/2005/8/layout/hList1"/>
    <dgm:cxn modelId="{CE1FB03B-A803-4636-B8AF-A8069211BACF}" type="presOf" srcId="{493438CD-7EA7-4A74-8DB3-295CDA556ED7}" destId="{E4FD5043-5612-43C5-B6AE-CCD431549399}" srcOrd="0" destOrd="2" presId="urn:microsoft.com/office/officeart/2005/8/layout/hList1"/>
    <dgm:cxn modelId="{17B2AA36-B6D8-467F-8CC0-CD579D5E86AD}" type="presOf" srcId="{66C1B65B-3A3C-4DF6-8354-2D4F8A37433A}" destId="{17CA1487-CDD9-4364-92F6-A11DBDAFE16C}" srcOrd="0" destOrd="3" presId="urn:microsoft.com/office/officeart/2005/8/layout/hList1"/>
    <dgm:cxn modelId="{C447FC1A-AAE8-4B7C-94B0-9074CBD1A2EA}" srcId="{ABA77F75-8642-4931-8D7E-BE6C6DB9940D}" destId="{893698A0-D527-4A6D-A2A6-A3718027589F}" srcOrd="4" destOrd="0" parTransId="{73B0FBA7-5808-454C-B36C-E8298A82BBAB}" sibTransId="{DA3140C8-7BBB-49DC-B309-66C548661B42}"/>
    <dgm:cxn modelId="{237AA710-2B87-481D-8C36-04B48A47B35B}" type="presOf" srcId="{03E2C773-7CCD-4990-AAE2-C498AB084734}" destId="{E4FD5043-5612-43C5-B6AE-CCD431549399}" srcOrd="0" destOrd="1" presId="urn:microsoft.com/office/officeart/2005/8/layout/hList1"/>
    <dgm:cxn modelId="{F58A78F7-F4D7-496A-9113-251EAD4C1CD0}" type="presOf" srcId="{642042ED-C045-4015-A51B-EC445A972D3B}" destId="{17CA1487-CDD9-4364-92F6-A11DBDAFE16C}" srcOrd="0" destOrd="4" presId="urn:microsoft.com/office/officeart/2005/8/layout/hList1"/>
    <dgm:cxn modelId="{1C9F472B-CE21-42CC-9707-0416769A80B4}" srcId="{ABA77F75-8642-4931-8D7E-BE6C6DB9940D}" destId="{03E2C773-7CCD-4990-AAE2-C498AB084734}" srcOrd="1" destOrd="0" parTransId="{DEA8AD2C-4B1F-4E9C-9342-5B2A6E4EFE63}" sibTransId="{E60AE687-DCBE-4745-9E60-10FCD4C07A71}"/>
    <dgm:cxn modelId="{6297BD17-41AF-4921-931B-5E67014A0D0A}" srcId="{6857B86A-DEC1-407C-A1BB-5BF9ACCBCA6A}" destId="{3D6823D1-953C-44DA-8EFA-C5804026CEF0}" srcOrd="5" destOrd="0" parTransId="{66550FBF-A248-4801-9809-92EFC0C356D6}" sibTransId="{1A3A648A-3F7D-4EC9-8596-3FC2A8921AF8}"/>
    <dgm:cxn modelId="{1F897793-F945-434F-A329-C78B2384F600}" type="presOf" srcId="{D9E179AD-BBBE-41A3-8BD6-E04BB6CBFFDE}" destId="{17CA1487-CDD9-4364-92F6-A11DBDAFE16C}" srcOrd="0" destOrd="1" presId="urn:microsoft.com/office/officeart/2005/8/layout/hList1"/>
    <dgm:cxn modelId="{AAECF784-8F1D-4908-B93D-837F49AB8751}" type="presOf" srcId="{CF9FC193-7A05-4631-B681-B56EAB543D38}" destId="{DE3F77CF-6A8C-4783-A2CE-00E88C4199CB}" srcOrd="0" destOrd="0" presId="urn:microsoft.com/office/officeart/2005/8/layout/hList1"/>
    <dgm:cxn modelId="{DF6D554B-3057-485F-8BEC-784CDA67CBFA}" type="presOf" srcId="{3D6823D1-953C-44DA-8EFA-C5804026CEF0}" destId="{17CA1487-CDD9-4364-92F6-A11DBDAFE16C}" srcOrd="0" destOrd="5" presId="urn:microsoft.com/office/officeart/2005/8/layout/hList1"/>
    <dgm:cxn modelId="{FDF724F1-6E2B-4241-A07B-C94D2DBF40E1}" type="presOf" srcId="{893698A0-D527-4A6D-A2A6-A3718027589F}" destId="{E4FD5043-5612-43C5-B6AE-CCD431549399}" srcOrd="0" destOrd="4" presId="urn:microsoft.com/office/officeart/2005/8/layout/hList1"/>
    <dgm:cxn modelId="{4E21C5D3-FA97-4E62-8CC9-01B68E76021E}" type="presOf" srcId="{ABA77F75-8642-4931-8D7E-BE6C6DB9940D}" destId="{055A5EAB-EAE0-4501-8649-31F112FF9AD5}" srcOrd="0" destOrd="0" presId="urn:microsoft.com/office/officeart/2005/8/layout/hList1"/>
    <dgm:cxn modelId="{6C9ADD81-A919-4799-B35E-F27F0B2F6A71}" srcId="{ABA77F75-8642-4931-8D7E-BE6C6DB9940D}" destId="{06A87599-D921-41D7-A369-9FA1E52921D8}" srcOrd="0" destOrd="0" parTransId="{C1766C73-F54A-4067-B1D9-B5382ECDEB00}" sibTransId="{7B645ACD-DC85-4F8B-8ED9-D9BC9B79364F}"/>
    <dgm:cxn modelId="{D7339329-1996-482E-B6D6-0642750DB1EF}" srcId="{ABA77F75-8642-4931-8D7E-BE6C6DB9940D}" destId="{3A086BEE-8767-40C1-B8A4-BCA4BB6E2E46}" srcOrd="3" destOrd="0" parTransId="{FD98221C-E07E-41AB-BB8D-565E52DC42FD}" sibTransId="{24712BE4-BC90-4EF1-B417-648D25DF2323}"/>
    <dgm:cxn modelId="{BA340510-5B7A-43C2-AB2F-3C57E1AFDFF7}" type="presOf" srcId="{3435C917-861E-4E10-B90D-62A821B4229A}" destId="{17CA1487-CDD9-4364-92F6-A11DBDAFE16C}" srcOrd="0" destOrd="2" presId="urn:microsoft.com/office/officeart/2005/8/layout/hList1"/>
    <dgm:cxn modelId="{D872F5C4-B564-482B-A478-9877F7B2971D}" srcId="{6857B86A-DEC1-407C-A1BB-5BF9ACCBCA6A}" destId="{642042ED-C045-4015-A51B-EC445A972D3B}" srcOrd="4" destOrd="0" parTransId="{2B52839E-D2E8-4BC6-8CE6-C2FBF98B1E6F}" sibTransId="{A81B8E42-7552-4D54-BBE9-5F21C87E0AC5}"/>
    <dgm:cxn modelId="{9585DB6A-098B-4AA6-A984-99B5095BDEC3}" type="presOf" srcId="{4515B611-F21F-4695-A6AA-D96F8BCD9349}" destId="{EA81ED6A-A7EA-4137-A3DC-D16E79F1B938}" srcOrd="0" destOrd="3" presId="urn:microsoft.com/office/officeart/2005/8/layout/hList1"/>
    <dgm:cxn modelId="{5F12E8B9-000C-441B-B9E7-99ED7A20363B}" type="presOf" srcId="{6857B86A-DEC1-407C-A1BB-5BF9ACCBCA6A}" destId="{F0C1B2C7-0B23-4FE8-AB0F-5877B88532DB}" srcOrd="0" destOrd="0" presId="urn:microsoft.com/office/officeart/2005/8/layout/hList1"/>
    <dgm:cxn modelId="{B1178F17-1A18-411C-A477-91C651A112D5}" srcId="{6857B86A-DEC1-407C-A1BB-5BF9ACCBCA6A}" destId="{D9E179AD-BBBE-41A3-8BD6-E04BB6CBFFDE}" srcOrd="1" destOrd="0" parTransId="{56DA9ED1-E4E5-4FE8-AA7D-753339BB01F0}" sibTransId="{939CEDB7-4B2F-4339-A99D-1F6EE837D2A6}"/>
    <dgm:cxn modelId="{02A61979-B584-4653-9807-C856563633E1}" type="presOf" srcId="{3A086BEE-8767-40C1-B8A4-BCA4BB6E2E46}" destId="{E4FD5043-5612-43C5-B6AE-CCD431549399}" srcOrd="0" destOrd="3" presId="urn:microsoft.com/office/officeart/2005/8/layout/hList1"/>
    <dgm:cxn modelId="{4BDB3090-561E-46E6-B12C-1C254D40951D}" type="presOf" srcId="{D6E22929-0131-45B6-9574-704A64AF513D}" destId="{E4FD5043-5612-43C5-B6AE-CCD431549399}" srcOrd="0" destOrd="5" presId="urn:microsoft.com/office/officeart/2005/8/layout/hList1"/>
    <dgm:cxn modelId="{FAB2F2EC-1507-49E2-9D18-4465C5600040}" type="presOf" srcId="{2D927095-BD02-460E-98D9-9642FFF5A689}" destId="{EA81ED6A-A7EA-4137-A3DC-D16E79F1B938}" srcOrd="0" destOrd="2" presId="urn:microsoft.com/office/officeart/2005/8/layout/hList1"/>
    <dgm:cxn modelId="{B12F0503-977A-4B5D-8CB7-420B041FF863}" srcId="{CF9FC193-7A05-4631-B681-B56EAB543D38}" destId="{6857B86A-DEC1-407C-A1BB-5BF9ACCBCA6A}" srcOrd="0" destOrd="0" parTransId="{8CA7BF9B-8199-4683-AD57-CB0086659013}" sibTransId="{F087F24E-A7D7-4DCE-B2A7-9B941289621A}"/>
    <dgm:cxn modelId="{765D4AFC-C3A4-4F8B-A000-988DC6C44800}" type="presOf" srcId="{6EE89B4E-BAED-4A90-B29D-70AF11256801}" destId="{EA81ED6A-A7EA-4137-A3DC-D16E79F1B938}" srcOrd="0" destOrd="0" presId="urn:microsoft.com/office/officeart/2005/8/layout/hList1"/>
    <dgm:cxn modelId="{5349A308-E8FA-410E-8E9A-748118991A4D}" srcId="{ABA77F75-8642-4931-8D7E-BE6C6DB9940D}" destId="{493438CD-7EA7-4A74-8DB3-295CDA556ED7}" srcOrd="2" destOrd="0" parTransId="{BD6ADDD2-1928-42B8-ACA5-99A54F872FB3}" sibTransId="{88E5C904-8F37-4F82-BAE9-639E52983CFB}"/>
    <dgm:cxn modelId="{D959B3EA-A66A-4B40-901C-93ECD4985A93}" srcId="{CF9FC193-7A05-4631-B681-B56EAB543D38}" destId="{ABA77F75-8642-4931-8D7E-BE6C6DB9940D}" srcOrd="1" destOrd="0" parTransId="{FCF9AE1B-B22B-4F91-BFD8-DDBBF762F128}" sibTransId="{1A095211-ADB0-42CA-9F24-F1BC942872F3}"/>
    <dgm:cxn modelId="{D1BA5F72-CF45-49AB-B9F1-A6C3F5CF2A75}" srcId="{DA5DFAD8-E443-4F53-9341-A0903BBBD378}" destId="{4C35A635-0B3E-460A-8046-4972641AA32D}" srcOrd="1" destOrd="0" parTransId="{FCD7F491-64D4-4D29-A454-942E6C8D9318}" sibTransId="{76E10F88-08DE-482F-B1C1-487BF6C2B9BB}"/>
    <dgm:cxn modelId="{DB00D657-1B1F-49ED-BCF2-45DC05F065D0}" type="presOf" srcId="{06A87599-D921-41D7-A369-9FA1E52921D8}" destId="{E4FD5043-5612-43C5-B6AE-CCD431549399}" srcOrd="0" destOrd="0" presId="urn:microsoft.com/office/officeart/2005/8/layout/hList1"/>
    <dgm:cxn modelId="{4CD5FCDD-1F8A-43A3-BD77-CBE3B3864C41}" srcId="{6857B86A-DEC1-407C-A1BB-5BF9ACCBCA6A}" destId="{4C8BFA56-3F75-4CAD-90A3-2F214D699322}" srcOrd="0" destOrd="0" parTransId="{9A6E3B20-A734-4412-84CF-0134D93D4B28}" sibTransId="{7B50916F-B8BA-427F-B9F0-A301E54D7FB3}"/>
    <dgm:cxn modelId="{4BF1EEA1-6E89-4F91-BAE8-11038685C515}" type="presOf" srcId="{4C8BFA56-3F75-4CAD-90A3-2F214D699322}" destId="{17CA1487-CDD9-4364-92F6-A11DBDAFE16C}" srcOrd="0" destOrd="0" presId="urn:microsoft.com/office/officeart/2005/8/layout/hList1"/>
    <dgm:cxn modelId="{49CAF297-77F9-4F5E-A312-FC2CB6932160}" srcId="{6857B86A-DEC1-407C-A1BB-5BF9ACCBCA6A}" destId="{3435C917-861E-4E10-B90D-62A821B4229A}" srcOrd="2" destOrd="0" parTransId="{741CB3B1-103A-4375-9D02-EA2F2D5BB070}" sibTransId="{D18F5E9C-1A36-4F92-A3DE-CAFF9EE481C6}"/>
    <dgm:cxn modelId="{670CC7C0-D1C4-4553-8CBC-A4FC1BFCEF52}" srcId="{ABA77F75-8642-4931-8D7E-BE6C6DB9940D}" destId="{D6E22929-0131-45B6-9574-704A64AF513D}" srcOrd="5" destOrd="0" parTransId="{98C51C13-3FF3-4DAB-A531-FDE52904D174}" sibTransId="{5B9BCD9A-1356-40C3-B8F2-5E9034207DBF}"/>
    <dgm:cxn modelId="{CA949A5F-9945-4C59-A233-D70AFFF70BDA}" srcId="{DA5DFAD8-E443-4F53-9341-A0903BBBD378}" destId="{6EE89B4E-BAED-4A90-B29D-70AF11256801}" srcOrd="0" destOrd="0" parTransId="{39BF20C7-31E5-452B-8EA2-17224A13C7FB}" sibTransId="{E71503C3-CFB7-4144-AD9F-7A42A87A3A6B}"/>
    <dgm:cxn modelId="{F6227412-A1FC-4510-BCF0-265BE27D8ECD}" srcId="{DA5DFAD8-E443-4F53-9341-A0903BBBD378}" destId="{2D927095-BD02-460E-98D9-9642FFF5A689}" srcOrd="2" destOrd="0" parTransId="{58804A47-B983-4D0D-9AA6-2B708AB2846C}" sibTransId="{B435D626-999D-433B-A51A-EE934282347F}"/>
    <dgm:cxn modelId="{9BB1CFF6-618B-4891-8406-764052EA7CDF}" srcId="{DA5DFAD8-E443-4F53-9341-A0903BBBD378}" destId="{4515B611-F21F-4695-A6AA-D96F8BCD9349}" srcOrd="3" destOrd="0" parTransId="{1DAD4797-1C0E-40FF-B13B-5A7187C42BB2}" sibTransId="{023C2681-F76E-4BFA-AF5E-E7C155FC74EE}"/>
    <dgm:cxn modelId="{FC8103CA-27AC-46D2-A493-B2A97B5552BA}" srcId="{6857B86A-DEC1-407C-A1BB-5BF9ACCBCA6A}" destId="{66C1B65B-3A3C-4DF6-8354-2D4F8A37433A}" srcOrd="3" destOrd="0" parTransId="{4DFD4F57-9026-4746-B324-3906D53D42FD}" sibTransId="{C16A8AC1-7391-4C4A-87A0-AF46F1A0E91C}"/>
    <dgm:cxn modelId="{1F4D79B9-0A03-4486-BB92-D4BA991ED70D}" type="presParOf" srcId="{DE3F77CF-6A8C-4783-A2CE-00E88C4199CB}" destId="{4E69B62D-7E76-4E06-9330-583771E53BDE}" srcOrd="0" destOrd="0" presId="urn:microsoft.com/office/officeart/2005/8/layout/hList1"/>
    <dgm:cxn modelId="{EFFE150E-7CB3-4A38-AC57-820444F8E7BA}" type="presParOf" srcId="{4E69B62D-7E76-4E06-9330-583771E53BDE}" destId="{F0C1B2C7-0B23-4FE8-AB0F-5877B88532DB}" srcOrd="0" destOrd="0" presId="urn:microsoft.com/office/officeart/2005/8/layout/hList1"/>
    <dgm:cxn modelId="{332F5817-5A55-4FC1-BA35-DBB23A0AD13C}" type="presParOf" srcId="{4E69B62D-7E76-4E06-9330-583771E53BDE}" destId="{17CA1487-CDD9-4364-92F6-A11DBDAFE16C}" srcOrd="1" destOrd="0" presId="urn:microsoft.com/office/officeart/2005/8/layout/hList1"/>
    <dgm:cxn modelId="{697E9D8E-F51C-4123-B62B-291815C4E7C1}" type="presParOf" srcId="{DE3F77CF-6A8C-4783-A2CE-00E88C4199CB}" destId="{3FA24A66-31D3-4A69-B628-8BE88627B97D}" srcOrd="1" destOrd="0" presId="urn:microsoft.com/office/officeart/2005/8/layout/hList1"/>
    <dgm:cxn modelId="{A09CCE6C-77C7-4B5A-B9DA-7E705F8B286E}" type="presParOf" srcId="{DE3F77CF-6A8C-4783-A2CE-00E88C4199CB}" destId="{3B158D6E-E3AA-49BB-988A-758B59ED8F3B}" srcOrd="2" destOrd="0" presId="urn:microsoft.com/office/officeart/2005/8/layout/hList1"/>
    <dgm:cxn modelId="{817F5423-5421-4F7E-968E-B3D3A624058B}" type="presParOf" srcId="{3B158D6E-E3AA-49BB-988A-758B59ED8F3B}" destId="{055A5EAB-EAE0-4501-8649-31F112FF9AD5}" srcOrd="0" destOrd="0" presId="urn:microsoft.com/office/officeart/2005/8/layout/hList1"/>
    <dgm:cxn modelId="{63113D3E-83F3-4A52-BAD6-246138FEC15C}" type="presParOf" srcId="{3B158D6E-E3AA-49BB-988A-758B59ED8F3B}" destId="{E4FD5043-5612-43C5-B6AE-CCD431549399}" srcOrd="1" destOrd="0" presId="urn:microsoft.com/office/officeart/2005/8/layout/hList1"/>
    <dgm:cxn modelId="{6DF49720-E4F0-4625-B768-1FADCBFE92E0}" type="presParOf" srcId="{DE3F77CF-6A8C-4783-A2CE-00E88C4199CB}" destId="{3E20F600-AFBC-427F-8295-F096F694BC17}" srcOrd="3" destOrd="0" presId="urn:microsoft.com/office/officeart/2005/8/layout/hList1"/>
    <dgm:cxn modelId="{C0F7FF12-72ED-4C65-8A42-67FCEE3903CF}" type="presParOf" srcId="{DE3F77CF-6A8C-4783-A2CE-00E88C4199CB}" destId="{173DA3A6-F783-42D4-9ED8-FD330979BCEA}" srcOrd="4" destOrd="0" presId="urn:microsoft.com/office/officeart/2005/8/layout/hList1"/>
    <dgm:cxn modelId="{67AEDA95-4E81-49EB-9136-C42824BC288A}" type="presParOf" srcId="{173DA3A6-F783-42D4-9ED8-FD330979BCEA}" destId="{23D06E36-F688-4B37-8BB8-73015E665B0E}" srcOrd="0" destOrd="0" presId="urn:microsoft.com/office/officeart/2005/8/layout/hList1"/>
    <dgm:cxn modelId="{190091E1-69E5-482F-89E9-B5A6338D6BCD}" type="presParOf" srcId="{173DA3A6-F783-42D4-9ED8-FD330979BCEA}" destId="{EA81ED6A-A7EA-4137-A3DC-D16E79F1B93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B9694A-6C63-4B23-90F6-4F208C00D399}">
      <dsp:nvSpPr>
        <dsp:cNvPr id="0" name=""/>
        <dsp:cNvSpPr/>
      </dsp:nvSpPr>
      <dsp:spPr>
        <a:xfrm rot="5400000">
          <a:off x="6317143" y="-2644072"/>
          <a:ext cx="837872" cy="6339840"/>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Including the health and wellbeing of staff</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147814"/>
        <a:ext cx="6298938" cy="756068"/>
      </dsp:txXfrm>
    </dsp:sp>
    <dsp:sp modelId="{3230722F-B757-4673-BD2F-9D4BAB5CEE8D}">
      <dsp:nvSpPr>
        <dsp:cNvPr id="0" name=""/>
        <dsp:cNvSpPr/>
      </dsp:nvSpPr>
      <dsp:spPr>
        <a:xfrm>
          <a:off x="0" y="2177"/>
          <a:ext cx="3566160" cy="10473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Staffing in Year 3</a:t>
          </a:r>
          <a:endParaRPr lang="en-US" sz="24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53304"/>
        <a:ext cx="3463906" cy="945086"/>
      </dsp:txXfrm>
    </dsp:sp>
    <dsp:sp modelId="{329ECF1A-78BE-41CB-B252-8011825B67CD}">
      <dsp:nvSpPr>
        <dsp:cNvPr id="0" name=""/>
        <dsp:cNvSpPr/>
      </dsp:nvSpPr>
      <dsp:spPr>
        <a:xfrm rot="5400000">
          <a:off x="6317143" y="-1544364"/>
          <a:ext cx="837872" cy="6339840"/>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For example sickness bugs</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1247522"/>
        <a:ext cx="6298938" cy="756068"/>
      </dsp:txXfrm>
    </dsp:sp>
    <dsp:sp modelId="{8A3FE5E4-2689-4041-B2C5-C63BC276A3EF}">
      <dsp:nvSpPr>
        <dsp:cNvPr id="0" name=""/>
        <dsp:cNvSpPr/>
      </dsp:nvSpPr>
      <dsp:spPr>
        <a:xfrm>
          <a:off x="0" y="1101885"/>
          <a:ext cx="3566160" cy="10473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Exclusion periods after absence</a:t>
          </a:r>
          <a:endParaRPr lang="en-US" sz="24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1153012"/>
        <a:ext cx="3463906" cy="945086"/>
      </dsp:txXfrm>
    </dsp:sp>
    <dsp:sp modelId="{A66EBD3D-E7C5-421C-B8B5-728648057DDC}">
      <dsp:nvSpPr>
        <dsp:cNvPr id="0" name=""/>
        <dsp:cNvSpPr/>
      </dsp:nvSpPr>
      <dsp:spPr>
        <a:xfrm rot="5400000">
          <a:off x="6317143" y="-444657"/>
          <a:ext cx="837872" cy="6339840"/>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Including league tables</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2347229"/>
        <a:ext cx="6298938" cy="756068"/>
      </dsp:txXfrm>
    </dsp:sp>
    <dsp:sp modelId="{1C763A21-352A-41D1-A2E2-E305DABA275D}">
      <dsp:nvSpPr>
        <dsp:cNvPr id="0" name=""/>
        <dsp:cNvSpPr/>
      </dsp:nvSpPr>
      <dsp:spPr>
        <a:xfrm>
          <a:off x="0" y="2201592"/>
          <a:ext cx="3566160" cy="10473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Latest performance data is below average</a:t>
          </a:r>
          <a:endParaRPr lang="en-US" sz="24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2252719"/>
        <a:ext cx="3463906" cy="945086"/>
      </dsp:txXfrm>
    </dsp:sp>
    <dsp:sp modelId="{95E0557D-F0A1-4F38-8083-55DE7503164F}">
      <dsp:nvSpPr>
        <dsp:cNvPr id="0" name=""/>
        <dsp:cNvSpPr/>
      </dsp:nvSpPr>
      <dsp:spPr>
        <a:xfrm rot="5400000">
          <a:off x="6218542" y="655050"/>
          <a:ext cx="1035074" cy="6339840"/>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What books or practice do teachers recommend</a:t>
          </a:r>
          <a:endParaRPr lang="en-US" sz="24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Help with times tables</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3357961"/>
        <a:ext cx="6289312" cy="934018"/>
      </dsp:txXfrm>
    </dsp:sp>
    <dsp:sp modelId="{B9324B26-5FF5-4FF7-9073-66103CBE8481}">
      <dsp:nvSpPr>
        <dsp:cNvPr id="0" name=""/>
        <dsp:cNvSpPr/>
      </dsp:nvSpPr>
      <dsp:spPr>
        <a:xfrm>
          <a:off x="0" y="3301300"/>
          <a:ext cx="3566160" cy="10473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What should parents do if their child is behind</a:t>
          </a:r>
          <a:endParaRPr lang="en-US" sz="24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3352427"/>
        <a:ext cx="3463906" cy="9450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B9694A-6C63-4B23-90F6-4F208C00D399}">
      <dsp:nvSpPr>
        <dsp:cNvPr id="0" name=""/>
        <dsp:cNvSpPr/>
      </dsp:nvSpPr>
      <dsp:spPr>
        <a:xfrm rot="5400000">
          <a:off x="6263369" y="-2644072"/>
          <a:ext cx="945421" cy="6339840"/>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Use of IEPs</a:t>
          </a:r>
          <a:endParaRPr lang="en-US" sz="24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Ensuring all staff know the children with SEN</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60" y="99289"/>
        <a:ext cx="6293688" cy="853117"/>
      </dsp:txXfrm>
    </dsp:sp>
    <dsp:sp modelId="{3230722F-B757-4673-BD2F-9D4BAB5CEE8D}">
      <dsp:nvSpPr>
        <dsp:cNvPr id="0" name=""/>
        <dsp:cNvSpPr/>
      </dsp:nvSpPr>
      <dsp:spPr>
        <a:xfrm>
          <a:off x="0" y="2177"/>
          <a:ext cx="3566160" cy="10473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US" sz="25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Measuring progress of children with SEND</a:t>
          </a:r>
          <a:endParaRPr lang="en-US" sz="25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53304"/>
        <a:ext cx="3463906" cy="945086"/>
      </dsp:txXfrm>
    </dsp:sp>
    <dsp:sp modelId="{329ECF1A-78BE-41CB-B252-8011825B67CD}">
      <dsp:nvSpPr>
        <dsp:cNvPr id="0" name=""/>
        <dsp:cNvSpPr/>
      </dsp:nvSpPr>
      <dsp:spPr>
        <a:xfrm rot="5400000">
          <a:off x="6317143" y="-1544364"/>
          <a:ext cx="837872" cy="6339840"/>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Supporting with times tables</a:t>
          </a:r>
          <a:endParaRPr lang="en-US" sz="24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Supporting vocabulary development</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1247522"/>
        <a:ext cx="6298938" cy="756068"/>
      </dsp:txXfrm>
    </dsp:sp>
    <dsp:sp modelId="{8A3FE5E4-2689-4041-B2C5-C63BC276A3EF}">
      <dsp:nvSpPr>
        <dsp:cNvPr id="0" name=""/>
        <dsp:cNvSpPr/>
      </dsp:nvSpPr>
      <dsp:spPr>
        <a:xfrm>
          <a:off x="0" y="1101885"/>
          <a:ext cx="3566160" cy="10473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US" sz="25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How to help children at home</a:t>
          </a:r>
          <a:endParaRPr lang="en-US" sz="25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1153012"/>
        <a:ext cx="3463906" cy="945086"/>
      </dsp:txXfrm>
    </dsp:sp>
    <dsp:sp modelId="{A66EBD3D-E7C5-421C-B8B5-728648057DDC}">
      <dsp:nvSpPr>
        <dsp:cNvPr id="0" name=""/>
        <dsp:cNvSpPr/>
      </dsp:nvSpPr>
      <dsp:spPr>
        <a:xfrm rot="5400000">
          <a:off x="6317143" y="-444657"/>
          <a:ext cx="837872" cy="6339840"/>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Ensuring incidents are passed on to parents</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2347229"/>
        <a:ext cx="6298938" cy="756068"/>
      </dsp:txXfrm>
    </dsp:sp>
    <dsp:sp modelId="{1C763A21-352A-41D1-A2E2-E305DABA275D}">
      <dsp:nvSpPr>
        <dsp:cNvPr id="0" name=""/>
        <dsp:cNvSpPr/>
      </dsp:nvSpPr>
      <dsp:spPr>
        <a:xfrm>
          <a:off x="0" y="2201592"/>
          <a:ext cx="3566160" cy="10473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US" sz="25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Communication</a:t>
          </a:r>
          <a:endParaRPr lang="en-US" sz="25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2252719"/>
        <a:ext cx="3463906" cy="945086"/>
      </dsp:txXfrm>
    </dsp:sp>
    <dsp:sp modelId="{95E0557D-F0A1-4F38-8083-55DE7503164F}">
      <dsp:nvSpPr>
        <dsp:cNvPr id="0" name=""/>
        <dsp:cNvSpPr/>
      </dsp:nvSpPr>
      <dsp:spPr>
        <a:xfrm rot="5400000">
          <a:off x="6218542" y="655050"/>
          <a:ext cx="1035074" cy="6339840"/>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Pupil welfare, wellbeing and safety</a:t>
          </a:r>
          <a:endParaRPr lang="en-US" sz="24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Support for new pupils</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3357961"/>
        <a:ext cx="6289312" cy="934018"/>
      </dsp:txXfrm>
    </dsp:sp>
    <dsp:sp modelId="{B9324B26-5FF5-4FF7-9073-66103CBE8481}">
      <dsp:nvSpPr>
        <dsp:cNvPr id="0" name=""/>
        <dsp:cNvSpPr/>
      </dsp:nvSpPr>
      <dsp:spPr>
        <a:xfrm>
          <a:off x="0" y="3301300"/>
          <a:ext cx="3566160" cy="10473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US" sz="25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Wellbeing and environment for pupils</a:t>
          </a:r>
          <a:endParaRPr lang="en-US" sz="25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3352427"/>
        <a:ext cx="3463906" cy="9450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1B2C7-0B23-4FE8-AB0F-5877B88532DB}">
      <dsp:nvSpPr>
        <dsp:cNvPr id="0" name=""/>
        <dsp:cNvSpPr/>
      </dsp:nvSpPr>
      <dsp:spPr>
        <a:xfrm>
          <a:off x="3535" y="39327"/>
          <a:ext cx="3447370" cy="4608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Wellbeing</a:t>
          </a:r>
          <a:endParaRPr lang="en-US" sz="16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3535" y="39327"/>
        <a:ext cx="3447370" cy="460800"/>
      </dsp:txXfrm>
    </dsp:sp>
    <dsp:sp modelId="{17CA1487-CDD9-4364-92F6-A11DBDAFE16C}">
      <dsp:nvSpPr>
        <dsp:cNvPr id="0" name=""/>
        <dsp:cNvSpPr/>
      </dsp:nvSpPr>
      <dsp:spPr>
        <a:xfrm>
          <a:off x="3535" y="500128"/>
          <a:ext cx="3447370" cy="39528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844550">
            <a:lnSpc>
              <a:spcPct val="90000"/>
            </a:lnSpc>
            <a:spcBef>
              <a:spcPct val="0"/>
            </a:spcBef>
            <a:spcAft>
              <a:spcPct val="15000"/>
            </a:spcAft>
            <a:buChar char="••"/>
          </a:pPr>
          <a:r>
            <a:rPr lang="en-GB" sz="1900" b="1" kern="1200" dirty="0" smtClean="0">
              <a:latin typeface="+mn-lt"/>
            </a:rPr>
            <a:t>86% of staff feel that the leadership team maintain a manageable workload.</a:t>
          </a:r>
          <a:endParaRPr lang="en-US" sz="1900" b="1" kern="1200" dirty="0">
            <a:latin typeface="+mn-lt"/>
            <a:ea typeface="Tahoma" panose="020B0604030504040204" pitchFamily="34" charset="0"/>
            <a:cs typeface="Tahoma" panose="020B0604030504040204" pitchFamily="34" charset="0"/>
          </a:endParaRPr>
        </a:p>
        <a:p>
          <a:pPr marL="171450" lvl="1" indent="-171450" algn="l" defTabSz="711200">
            <a:lnSpc>
              <a:spcPct val="90000"/>
            </a:lnSpc>
            <a:spcBef>
              <a:spcPct val="0"/>
            </a:spcBef>
            <a:spcAft>
              <a:spcPct val="15000"/>
            </a:spcAft>
            <a:buChar char="••"/>
          </a:pPr>
          <a:r>
            <a:rPr lang="en-US" sz="1600" kern="1200" dirty="0" smtClean="0">
              <a:latin typeface="+mn-lt"/>
              <a:ea typeface="Tahoma" panose="020B0604030504040204" pitchFamily="34" charset="0"/>
              <a:cs typeface="Tahoma" panose="020B0604030504040204" pitchFamily="34" charset="0"/>
            </a:rPr>
            <a:t>We have reduced work load since being here – marking, assessment, paperwork. </a:t>
          </a:r>
          <a:endParaRPr lang="en-US" sz="1600" kern="1200" dirty="0">
            <a:latin typeface="+mn-lt"/>
            <a:ea typeface="Tahoma" panose="020B0604030504040204" pitchFamily="34" charset="0"/>
            <a:cs typeface="Tahoma" panose="020B0604030504040204" pitchFamily="34" charset="0"/>
          </a:endParaRPr>
        </a:p>
        <a:p>
          <a:pPr marL="171450" lvl="1" indent="-171450" algn="l" defTabSz="844550">
            <a:lnSpc>
              <a:spcPct val="90000"/>
            </a:lnSpc>
            <a:spcBef>
              <a:spcPct val="0"/>
            </a:spcBef>
            <a:spcAft>
              <a:spcPct val="15000"/>
            </a:spcAft>
            <a:buChar char="••"/>
          </a:pPr>
          <a:r>
            <a:rPr lang="en-GB" sz="1900" b="1" kern="1200" dirty="0" smtClean="0">
              <a:latin typeface="+mn-lt"/>
            </a:rPr>
            <a:t>77% feel that senior leadership consider workload when making decisions. </a:t>
          </a:r>
          <a:endParaRPr lang="en-GB" sz="1900" b="1" kern="1200" dirty="0">
            <a:latin typeface="+mn-lt"/>
          </a:endParaRPr>
        </a:p>
        <a:p>
          <a:pPr marL="171450" lvl="1" indent="-171450" algn="l" defTabSz="711200">
            <a:lnSpc>
              <a:spcPct val="90000"/>
            </a:lnSpc>
            <a:spcBef>
              <a:spcPct val="0"/>
            </a:spcBef>
            <a:spcAft>
              <a:spcPct val="15000"/>
            </a:spcAft>
            <a:buChar char="••"/>
          </a:pPr>
          <a:r>
            <a:rPr lang="en-GB" sz="1600" b="0" kern="1200" dirty="0" smtClean="0">
              <a:latin typeface="+mn-lt"/>
            </a:rPr>
            <a:t>Consult with staff before changes are made, take on board their feedback.</a:t>
          </a:r>
          <a:endParaRPr lang="en-GB" sz="1600" b="0" kern="1200" dirty="0">
            <a:latin typeface="+mn-lt"/>
          </a:endParaRPr>
        </a:p>
        <a:p>
          <a:pPr marL="171450" lvl="1" indent="-171450" algn="l" defTabSz="844550">
            <a:lnSpc>
              <a:spcPct val="90000"/>
            </a:lnSpc>
            <a:spcBef>
              <a:spcPct val="0"/>
            </a:spcBef>
            <a:spcAft>
              <a:spcPct val="15000"/>
            </a:spcAft>
            <a:buChar char="••"/>
          </a:pPr>
          <a:r>
            <a:rPr lang="en-GB" sz="1900" b="1" kern="1200" dirty="0" smtClean="0">
              <a:latin typeface="+mn-lt"/>
            </a:rPr>
            <a:t>90% of staff feel that wellbeing is important to staff.</a:t>
          </a:r>
          <a:endParaRPr lang="en-GB" sz="1900" b="1" kern="1200" dirty="0">
            <a:latin typeface="+mn-lt"/>
          </a:endParaRPr>
        </a:p>
        <a:p>
          <a:pPr marL="171450" lvl="1" indent="-171450" algn="l" defTabSz="711200">
            <a:lnSpc>
              <a:spcPct val="90000"/>
            </a:lnSpc>
            <a:spcBef>
              <a:spcPct val="0"/>
            </a:spcBef>
            <a:spcAft>
              <a:spcPct val="15000"/>
            </a:spcAft>
            <a:buChar char="••"/>
          </a:pPr>
          <a:r>
            <a:rPr lang="en-GB" sz="1600" b="0" kern="1200" dirty="0" smtClean="0">
              <a:latin typeface="+mn-lt"/>
            </a:rPr>
            <a:t>Whole school events boost morale, staff nights, weekly bulletin</a:t>
          </a:r>
          <a:endParaRPr lang="en-GB" sz="1600" b="0" kern="1200" dirty="0">
            <a:latin typeface="+mn-lt"/>
          </a:endParaRPr>
        </a:p>
      </dsp:txBody>
      <dsp:txXfrm>
        <a:off x="3535" y="500128"/>
        <a:ext cx="3447370" cy="3952800"/>
      </dsp:txXfrm>
    </dsp:sp>
    <dsp:sp modelId="{055A5EAB-EAE0-4501-8649-31F112FF9AD5}">
      <dsp:nvSpPr>
        <dsp:cNvPr id="0" name=""/>
        <dsp:cNvSpPr/>
      </dsp:nvSpPr>
      <dsp:spPr>
        <a:xfrm>
          <a:off x="3933537" y="39327"/>
          <a:ext cx="3447370" cy="4608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Cover</a:t>
          </a:r>
          <a:endParaRPr lang="en-US" sz="16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3933537" y="39327"/>
        <a:ext cx="3447370" cy="460800"/>
      </dsp:txXfrm>
    </dsp:sp>
    <dsp:sp modelId="{E4FD5043-5612-43C5-B6AE-CCD431549399}">
      <dsp:nvSpPr>
        <dsp:cNvPr id="0" name=""/>
        <dsp:cNvSpPr/>
      </dsp:nvSpPr>
      <dsp:spPr>
        <a:xfrm>
          <a:off x="3933537" y="500128"/>
          <a:ext cx="3447370" cy="39528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Font typeface="Wingdings" panose="05000000000000000000" pitchFamily="2" charset="2"/>
            <a:buChar char="••"/>
          </a:pPr>
          <a:r>
            <a:rPr lang="en-US" sz="1600" kern="1200" dirty="0" smtClean="0">
              <a:latin typeface="Tahoma" panose="020B0604030504040204" pitchFamily="34" charset="0"/>
              <a:ea typeface="Tahoma" panose="020B0604030504040204" pitchFamily="34" charset="0"/>
              <a:cs typeface="Tahoma" panose="020B0604030504040204" pitchFamily="34" charset="0"/>
            </a:rPr>
            <a:t>We carefully consider how we cover classes to ensure consistency and that they have someone who knows them</a:t>
          </a:r>
          <a:endParaRPr lang="en-US" sz="1600" kern="1200" dirty="0">
            <a:latin typeface="Tahoma" panose="020B0604030504040204" pitchFamily="34" charset="0"/>
            <a:ea typeface="Tahoma" panose="020B0604030504040204" pitchFamily="34" charset="0"/>
            <a:cs typeface="Tahoma" panose="020B0604030504040204" pitchFamily="34" charset="0"/>
          </a:endParaRPr>
        </a:p>
        <a:p>
          <a:pPr marL="171450" lvl="1" indent="-171450" algn="l" defTabSz="711200">
            <a:lnSpc>
              <a:spcPct val="90000"/>
            </a:lnSpc>
            <a:spcBef>
              <a:spcPct val="0"/>
            </a:spcBef>
            <a:spcAft>
              <a:spcPct val="15000"/>
            </a:spcAft>
            <a:buFont typeface="Wingdings" panose="05000000000000000000" pitchFamily="2" charset="2"/>
            <a:buChar char="••"/>
          </a:pPr>
          <a:r>
            <a:rPr lang="en-US" sz="1600" kern="1200" dirty="0" smtClean="0">
              <a:latin typeface="Tahoma" panose="020B0604030504040204" pitchFamily="34" charset="0"/>
              <a:ea typeface="Tahoma" panose="020B0604030504040204" pitchFamily="34" charset="0"/>
              <a:cs typeface="Tahoma" panose="020B0604030504040204" pitchFamily="34" charset="0"/>
            </a:rPr>
            <a:t>Invested in two cover supervisors</a:t>
          </a:r>
          <a:endParaRPr lang="en-US" sz="1600" kern="1200" dirty="0">
            <a:latin typeface="Tahoma" panose="020B0604030504040204" pitchFamily="34" charset="0"/>
            <a:ea typeface="Tahoma" panose="020B0604030504040204" pitchFamily="34" charset="0"/>
            <a:cs typeface="Tahoma" panose="020B0604030504040204" pitchFamily="34" charset="0"/>
          </a:endParaRPr>
        </a:p>
        <a:p>
          <a:pPr marL="171450" lvl="1" indent="-171450" algn="l" defTabSz="711200">
            <a:lnSpc>
              <a:spcPct val="90000"/>
            </a:lnSpc>
            <a:spcBef>
              <a:spcPct val="0"/>
            </a:spcBef>
            <a:spcAft>
              <a:spcPct val="15000"/>
            </a:spcAft>
            <a:buFont typeface="Wingdings" panose="05000000000000000000" pitchFamily="2" charset="2"/>
            <a:buChar char="••"/>
          </a:pPr>
          <a:r>
            <a:rPr lang="en-US" sz="1600" kern="1200" dirty="0" smtClean="0">
              <a:latin typeface="Tahoma" panose="020B0604030504040204" pitchFamily="34" charset="0"/>
              <a:ea typeface="Tahoma" panose="020B0604030504040204" pitchFamily="34" charset="0"/>
              <a:cs typeface="Tahoma" panose="020B0604030504040204" pitchFamily="34" charset="0"/>
            </a:rPr>
            <a:t>Use Higher Level Teaching Assistants to cover</a:t>
          </a:r>
          <a:endParaRPr lang="en-US" sz="1600" kern="1200" dirty="0">
            <a:latin typeface="Tahoma" panose="020B0604030504040204" pitchFamily="34" charset="0"/>
            <a:ea typeface="Tahoma" panose="020B0604030504040204" pitchFamily="34" charset="0"/>
            <a:cs typeface="Tahoma" panose="020B0604030504040204" pitchFamily="34" charset="0"/>
          </a:endParaRPr>
        </a:p>
        <a:p>
          <a:pPr marL="171450" lvl="1" indent="-171450" algn="l" defTabSz="711200">
            <a:lnSpc>
              <a:spcPct val="90000"/>
            </a:lnSpc>
            <a:spcBef>
              <a:spcPct val="0"/>
            </a:spcBef>
            <a:spcAft>
              <a:spcPct val="15000"/>
            </a:spcAft>
            <a:buFont typeface="Wingdings" panose="05000000000000000000" pitchFamily="2" charset="2"/>
            <a:buChar char="••"/>
          </a:pPr>
          <a:r>
            <a:rPr lang="en-US" sz="1600" kern="1200" dirty="0" smtClean="0">
              <a:latin typeface="Tahoma" panose="020B0604030504040204" pitchFamily="34" charset="0"/>
              <a:ea typeface="Tahoma" panose="020B0604030504040204" pitchFamily="34" charset="0"/>
              <a:cs typeface="Tahoma" panose="020B0604030504040204" pitchFamily="34" charset="0"/>
            </a:rPr>
            <a:t>We only keep supply if they are good</a:t>
          </a:r>
          <a:endParaRPr lang="en-US" sz="1600" kern="1200" dirty="0">
            <a:latin typeface="Tahoma" panose="020B0604030504040204" pitchFamily="34" charset="0"/>
            <a:ea typeface="Tahoma" panose="020B0604030504040204" pitchFamily="34" charset="0"/>
            <a:cs typeface="Tahoma" panose="020B0604030504040204" pitchFamily="34" charset="0"/>
          </a:endParaRPr>
        </a:p>
        <a:p>
          <a:pPr marL="171450" lvl="1" indent="-171450" algn="l" defTabSz="711200">
            <a:lnSpc>
              <a:spcPct val="90000"/>
            </a:lnSpc>
            <a:spcBef>
              <a:spcPct val="0"/>
            </a:spcBef>
            <a:spcAft>
              <a:spcPct val="15000"/>
            </a:spcAft>
            <a:buFont typeface="Wingdings" panose="05000000000000000000" pitchFamily="2" charset="2"/>
            <a:buChar char="••"/>
          </a:pPr>
          <a:r>
            <a:rPr lang="en-US" sz="1600" kern="1200" dirty="0" smtClean="0">
              <a:latin typeface="Tahoma" panose="020B0604030504040204" pitchFamily="34" charset="0"/>
              <a:ea typeface="Tahoma" panose="020B0604030504040204" pitchFamily="34" charset="0"/>
              <a:cs typeface="Tahoma" panose="020B0604030504040204" pitchFamily="34" charset="0"/>
            </a:rPr>
            <a:t>SENCOs still oversee provisions and support in place</a:t>
          </a:r>
          <a:endParaRPr lang="en-US" sz="1600" kern="1200" dirty="0">
            <a:latin typeface="Tahoma" panose="020B0604030504040204" pitchFamily="34" charset="0"/>
            <a:ea typeface="Tahoma" panose="020B0604030504040204" pitchFamily="34" charset="0"/>
            <a:cs typeface="Tahoma" panose="020B0604030504040204" pitchFamily="34" charset="0"/>
          </a:endParaRPr>
        </a:p>
        <a:p>
          <a:pPr marL="171450" lvl="1" indent="-171450" algn="l" defTabSz="711200">
            <a:lnSpc>
              <a:spcPct val="90000"/>
            </a:lnSpc>
            <a:spcBef>
              <a:spcPct val="0"/>
            </a:spcBef>
            <a:spcAft>
              <a:spcPct val="15000"/>
            </a:spcAft>
            <a:buFont typeface="Wingdings" panose="05000000000000000000" pitchFamily="2" charset="2"/>
            <a:buChar char="••"/>
          </a:pPr>
          <a:r>
            <a:rPr lang="en-US" sz="1600" kern="1200" dirty="0" smtClean="0">
              <a:latin typeface="Tahoma" panose="020B0604030504040204" pitchFamily="34" charset="0"/>
              <a:ea typeface="Tahoma" panose="020B0604030504040204" pitchFamily="34" charset="0"/>
              <a:cs typeface="Tahoma" panose="020B0604030504040204" pitchFamily="34" charset="0"/>
            </a:rPr>
            <a:t>Year leaders offer consistency – when year leader is absent – we find someone to cover that role as it is critical in ensuring continuity. </a:t>
          </a:r>
          <a:endParaRPr lang="en-US" sz="1600" kern="1200" dirty="0">
            <a:latin typeface="Tahoma" panose="020B0604030504040204" pitchFamily="34" charset="0"/>
            <a:ea typeface="Tahoma" panose="020B0604030504040204" pitchFamily="34" charset="0"/>
            <a:cs typeface="Tahoma" panose="020B0604030504040204" pitchFamily="34" charset="0"/>
          </a:endParaRPr>
        </a:p>
      </dsp:txBody>
      <dsp:txXfrm>
        <a:off x="3933537" y="500128"/>
        <a:ext cx="3447370" cy="3952800"/>
      </dsp:txXfrm>
    </dsp:sp>
    <dsp:sp modelId="{23D06E36-F688-4B37-8BB8-73015E665B0E}">
      <dsp:nvSpPr>
        <dsp:cNvPr id="0" name=""/>
        <dsp:cNvSpPr/>
      </dsp:nvSpPr>
      <dsp:spPr>
        <a:xfrm>
          <a:off x="7863539" y="39327"/>
          <a:ext cx="3447370" cy="4608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Curriculum</a:t>
          </a:r>
          <a:endParaRPr lang="en-US" sz="16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7863539" y="39327"/>
        <a:ext cx="3447370" cy="460800"/>
      </dsp:txXfrm>
    </dsp:sp>
    <dsp:sp modelId="{EA81ED6A-A7EA-4137-A3DC-D16E79F1B938}">
      <dsp:nvSpPr>
        <dsp:cNvPr id="0" name=""/>
        <dsp:cNvSpPr/>
      </dsp:nvSpPr>
      <dsp:spPr>
        <a:xfrm>
          <a:off x="7863539" y="500128"/>
          <a:ext cx="3447370" cy="39528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Font typeface="Wingdings" panose="05000000000000000000" pitchFamily="2" charset="2"/>
            <a:buChar char="••"/>
          </a:pPr>
          <a:r>
            <a:rPr lang="en-US" sz="1600" kern="1200" dirty="0" smtClean="0">
              <a:latin typeface="Tahoma" panose="020B0604030504040204" pitchFamily="34" charset="0"/>
              <a:ea typeface="Tahoma" panose="020B0604030504040204" pitchFamily="34" charset="0"/>
              <a:cs typeface="Tahoma" panose="020B0604030504040204" pitchFamily="34" charset="0"/>
            </a:rPr>
            <a:t>High quality planning is in place</a:t>
          </a:r>
          <a:endParaRPr lang="en-US" sz="1600" kern="1200" dirty="0">
            <a:latin typeface="Tahoma" panose="020B0604030504040204" pitchFamily="34" charset="0"/>
            <a:ea typeface="Tahoma" panose="020B0604030504040204" pitchFamily="34" charset="0"/>
            <a:cs typeface="Tahoma" panose="020B0604030504040204" pitchFamily="34" charset="0"/>
          </a:endParaRPr>
        </a:p>
        <a:p>
          <a:pPr marL="171450" lvl="1" indent="-171450" algn="l" defTabSz="711200">
            <a:lnSpc>
              <a:spcPct val="90000"/>
            </a:lnSpc>
            <a:spcBef>
              <a:spcPct val="0"/>
            </a:spcBef>
            <a:spcAft>
              <a:spcPct val="15000"/>
            </a:spcAft>
            <a:buFont typeface="Wingdings" panose="05000000000000000000" pitchFamily="2" charset="2"/>
            <a:buChar char="••"/>
          </a:pPr>
          <a:r>
            <a:rPr lang="en-US" sz="1600" kern="1200" dirty="0" smtClean="0">
              <a:latin typeface="Tahoma" panose="020B0604030504040204" pitchFamily="34" charset="0"/>
              <a:ea typeface="Tahoma" panose="020B0604030504040204" pitchFamily="34" charset="0"/>
              <a:cs typeface="Tahoma" panose="020B0604030504040204" pitchFamily="34" charset="0"/>
            </a:rPr>
            <a:t>We have a teaching and learning vision in place to ensure pupils receive the best teaching.</a:t>
          </a:r>
          <a:endParaRPr lang="en-US" sz="1600" kern="1200" dirty="0">
            <a:latin typeface="Tahoma" panose="020B0604030504040204" pitchFamily="34" charset="0"/>
            <a:ea typeface="Tahoma" panose="020B0604030504040204" pitchFamily="34" charset="0"/>
            <a:cs typeface="Tahoma" panose="020B0604030504040204" pitchFamily="34" charset="0"/>
          </a:endParaRPr>
        </a:p>
        <a:p>
          <a:pPr marL="171450" lvl="1" indent="-171450" algn="l" defTabSz="711200">
            <a:lnSpc>
              <a:spcPct val="90000"/>
            </a:lnSpc>
            <a:spcBef>
              <a:spcPct val="0"/>
            </a:spcBef>
            <a:spcAft>
              <a:spcPct val="15000"/>
            </a:spcAft>
            <a:buFont typeface="Wingdings" panose="05000000000000000000" pitchFamily="2" charset="2"/>
            <a:buChar char="••"/>
          </a:pPr>
          <a:r>
            <a:rPr lang="en-US" sz="1600" kern="1200" dirty="0" smtClean="0">
              <a:latin typeface="Tahoma" panose="020B0604030504040204" pitchFamily="34" charset="0"/>
              <a:ea typeface="Tahoma" panose="020B0604030504040204" pitchFamily="34" charset="0"/>
              <a:cs typeface="Tahoma" panose="020B0604030504040204" pitchFamily="34" charset="0"/>
            </a:rPr>
            <a:t>Year leader will ensure a continuity of curriculum delivery</a:t>
          </a:r>
          <a:endParaRPr lang="en-US" sz="1600" kern="1200" dirty="0">
            <a:latin typeface="Tahoma" panose="020B0604030504040204" pitchFamily="34" charset="0"/>
            <a:ea typeface="Tahoma" panose="020B0604030504040204" pitchFamily="34" charset="0"/>
            <a:cs typeface="Tahoma" panose="020B0604030504040204" pitchFamily="34" charset="0"/>
          </a:endParaRPr>
        </a:p>
        <a:p>
          <a:pPr marL="171450" lvl="1" indent="-171450" algn="l" defTabSz="711200">
            <a:lnSpc>
              <a:spcPct val="90000"/>
            </a:lnSpc>
            <a:spcBef>
              <a:spcPct val="0"/>
            </a:spcBef>
            <a:spcAft>
              <a:spcPct val="15000"/>
            </a:spcAft>
            <a:buFont typeface="Wingdings" panose="05000000000000000000" pitchFamily="2" charset="2"/>
            <a:buChar char="••"/>
          </a:pPr>
          <a:r>
            <a:rPr lang="en-US" sz="1600" kern="1200" dirty="0" smtClean="0">
              <a:latin typeface="Tahoma" panose="020B0604030504040204" pitchFamily="34" charset="0"/>
              <a:ea typeface="Tahoma" panose="020B0604030504040204" pitchFamily="34" charset="0"/>
              <a:cs typeface="Tahoma" panose="020B0604030504040204" pitchFamily="34" charset="0"/>
            </a:rPr>
            <a:t>Timetables, structures and routines are established and consistent across the school.</a:t>
          </a:r>
          <a:endParaRPr lang="en-US" sz="1600" kern="1200" dirty="0">
            <a:latin typeface="Tahoma" panose="020B0604030504040204" pitchFamily="34" charset="0"/>
            <a:ea typeface="Tahoma" panose="020B0604030504040204" pitchFamily="34" charset="0"/>
            <a:cs typeface="Tahoma" panose="020B0604030504040204" pitchFamily="34" charset="0"/>
          </a:endParaRPr>
        </a:p>
      </dsp:txBody>
      <dsp:txXfrm>
        <a:off x="7863539" y="500128"/>
        <a:ext cx="3447370" cy="395280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9B3372-74CF-4E21-A4D4-286B22AA5A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63762BE-D43C-49F5-99A5-BF49C695927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85766F-5EC0-4797-B4D1-777FCB005B11}" type="datetimeFigureOut">
              <a:rPr lang="en-US" smtClean="0"/>
              <a:t>5/5/2024</a:t>
            </a:fld>
            <a:endParaRPr lang="en-US" dirty="0"/>
          </a:p>
        </p:txBody>
      </p:sp>
      <p:sp>
        <p:nvSpPr>
          <p:cNvPr id="4" name="Footer Placeholder 3">
            <a:extLst>
              <a:ext uri="{FF2B5EF4-FFF2-40B4-BE49-F238E27FC236}">
                <a16:creationId xmlns:a16="http://schemas.microsoft.com/office/drawing/2014/main" id="{1989E452-9BCA-4AF5-9A9C-233BF410EAA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6BF9F63-CE4F-44E2-A07D-7E654DE9F5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0AC76B-F5B1-4D6E-BACD-2A80744AC929}" type="slidenum">
              <a:rPr lang="en-US" smtClean="0"/>
              <a:t>‹#›</a:t>
            </a:fld>
            <a:endParaRPr lang="en-US" dirty="0"/>
          </a:p>
        </p:txBody>
      </p:sp>
    </p:spTree>
    <p:extLst>
      <p:ext uri="{BB962C8B-B14F-4D97-AF65-F5344CB8AC3E}">
        <p14:creationId xmlns:p14="http://schemas.microsoft.com/office/powerpoint/2010/main" val="3205145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4B5EC-152C-4627-80C0-63B10D5574EF}" type="datetimeFigureOut">
              <a:rPr lang="en-US" smtClean="0"/>
              <a:t>5/5/2024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EEE60E-651F-40CC-AD73-C00F10CE42B6}" type="slidenum">
              <a:rPr lang="en-US" smtClean="0"/>
              <a:t>‹#›</a:t>
            </a:fld>
            <a:endParaRPr lang="en-US" dirty="0"/>
          </a:p>
        </p:txBody>
      </p:sp>
    </p:spTree>
    <p:extLst>
      <p:ext uri="{BB962C8B-B14F-4D97-AF65-F5344CB8AC3E}">
        <p14:creationId xmlns:p14="http://schemas.microsoft.com/office/powerpoint/2010/main" val="2025417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Michelle</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cs typeface="Arial" panose="020B0604020202020204" pitchFamily="34" charset="0"/>
              </a:defRPr>
            </a:lvl1pPr>
            <a:lvl2pPr marL="742950" indent="-285750">
              <a:defRPr sz="2000">
                <a:solidFill>
                  <a:schemeClr val="tx1"/>
                </a:solidFill>
                <a:latin typeface="Arial" panose="020B0604020202020204" pitchFamily="34" charset="0"/>
                <a:cs typeface="Arial" panose="020B0604020202020204" pitchFamily="34" charset="0"/>
              </a:defRPr>
            </a:lvl2pPr>
            <a:lvl3pPr marL="1143000" indent="-228600">
              <a:defRPr sz="2000">
                <a:solidFill>
                  <a:schemeClr val="tx1"/>
                </a:solidFill>
                <a:latin typeface="Arial" panose="020B0604020202020204" pitchFamily="34" charset="0"/>
                <a:cs typeface="Arial" panose="020B0604020202020204" pitchFamily="34" charset="0"/>
              </a:defRPr>
            </a:lvl3pPr>
            <a:lvl4pPr marL="1600200" indent="-228600">
              <a:defRPr sz="2000">
                <a:solidFill>
                  <a:schemeClr val="tx1"/>
                </a:solidFill>
                <a:latin typeface="Arial" panose="020B0604020202020204" pitchFamily="34" charset="0"/>
                <a:cs typeface="Arial" panose="020B0604020202020204" pitchFamily="34" charset="0"/>
              </a:defRPr>
            </a:lvl4pPr>
            <a:lvl5pPr marL="2057400" indent="-228600">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fld id="{3AFEA952-DED2-40E7-8FDF-2E9CD2981581}" type="slidenum">
              <a:rPr lang="en-GB" altLang="en-US" sz="1200" smtClean="0"/>
              <a:pPr/>
              <a:t>15</a:t>
            </a:fld>
            <a:endParaRPr lang="en-GB" altLang="en-US" sz="1200" smtClean="0"/>
          </a:p>
        </p:txBody>
      </p:sp>
    </p:spTree>
    <p:extLst>
      <p:ext uri="{BB962C8B-B14F-4D97-AF65-F5344CB8AC3E}">
        <p14:creationId xmlns:p14="http://schemas.microsoft.com/office/powerpoint/2010/main" val="26214657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t>5/5/2024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425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53284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2454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05272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553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9605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2016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36053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706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08808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74279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61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82054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662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84141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940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4255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5/5/2024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60987329"/>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rioryschool.co.uk/"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gov.uk/government/publications/health-protection-in-schools-and-other-childcare-facilities/children-and-young-people-settings-tools-and-resources"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8D3E5-C7A3-47DF-A374-46BF83A69904}"/>
              </a:ext>
            </a:extLst>
          </p:cNvPr>
          <p:cNvSpPr>
            <a:spLocks noGrp="1"/>
          </p:cNvSpPr>
          <p:nvPr>
            <p:ph type="ctrTitle"/>
          </p:nvPr>
        </p:nvSpPr>
        <p:spPr>
          <a:xfrm>
            <a:off x="1876424" y="1122362"/>
            <a:ext cx="8791575" cy="3200255"/>
          </a:xfrm>
        </p:spPr>
        <p:txBody>
          <a:bodyPr>
            <a:normAutofit/>
          </a:bodyPr>
          <a:lstStyle/>
          <a:p>
            <a:pPr algn="ctr"/>
            <a:r>
              <a:rPr lang="en-US" sz="5400" dirty="0" smtClean="0">
                <a:latin typeface="Rockwell" panose="02060603020205020403" pitchFamily="18" charset="0"/>
              </a:rPr>
              <a:t>Year 3 and 4 Parent forum</a:t>
            </a:r>
            <a:endParaRPr lang="en-US" sz="5400" dirty="0">
              <a:latin typeface="Rockwell" panose="02060603020205020403" pitchFamily="18" charset="0"/>
            </a:endParaRPr>
          </a:p>
        </p:txBody>
      </p:sp>
    </p:spTree>
    <p:extLst>
      <p:ext uri="{BB962C8B-B14F-4D97-AF65-F5344CB8AC3E}">
        <p14:creationId xmlns:p14="http://schemas.microsoft.com/office/powerpoint/2010/main" val="1819359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a:xfrm>
            <a:off x="1006764" y="1717964"/>
            <a:ext cx="10252363" cy="4553527"/>
          </a:xfrm>
        </p:spPr>
        <p:txBody>
          <a:bodyPr>
            <a:normAutofit fontScale="70000" lnSpcReduction="20000"/>
          </a:bodyPr>
          <a:lstStyle/>
          <a:p>
            <a:r>
              <a:rPr lang="en-GB" dirty="0"/>
              <a:t>To ensure a sufficiently ambitious and inclusive diverse curriculum to ensure all pupils in our community are represented</a:t>
            </a:r>
          </a:p>
          <a:p>
            <a:r>
              <a:rPr lang="en-GB" dirty="0"/>
              <a:t>Teachers identify and address gaps in learning to ensure that all pupils but particularly those identified as DAP acquire core knowledge and skills which allows them to progress through the curriculum.</a:t>
            </a:r>
          </a:p>
          <a:p>
            <a:r>
              <a:rPr lang="en-GB" dirty="0"/>
              <a:t>To ensure children access a robust, engaging and relevant computing curriculum </a:t>
            </a:r>
          </a:p>
          <a:p>
            <a:r>
              <a:rPr lang="en-GB" dirty="0"/>
              <a:t>To provide children with opportunities to write independently at length and depth across the curriculum. </a:t>
            </a:r>
          </a:p>
          <a:p>
            <a:r>
              <a:rPr lang="en-GB" dirty="0"/>
              <a:t>Build on the implementation of our SSP to ensure progress of reading in KS1 is accelerated</a:t>
            </a:r>
          </a:p>
          <a:p>
            <a:r>
              <a:rPr lang="en-GB" dirty="0"/>
              <a:t>Teachers will focus on adopting strategies that will engage boys in reading across the full breadth of the curriculum so that engagement and participation improves</a:t>
            </a:r>
          </a:p>
          <a:p>
            <a:r>
              <a:rPr lang="en-GB" dirty="0"/>
              <a:t>The EYFS environment will excite curiosity and engagement through purposeful and child initiated play that will promote a love for reading and communication</a:t>
            </a:r>
          </a:p>
          <a:p>
            <a:r>
              <a:rPr lang="en-GB" dirty="0"/>
              <a:t>Teachers will deliver high quality phonics and reading sessions to ensure that all children acquire the skills they need to progress in reading in the EYFS</a:t>
            </a:r>
          </a:p>
          <a:p>
            <a:endParaRPr lang="en-GB" dirty="0"/>
          </a:p>
        </p:txBody>
      </p:sp>
    </p:spTree>
    <p:extLst>
      <p:ext uri="{BB962C8B-B14F-4D97-AF65-F5344CB8AC3E}">
        <p14:creationId xmlns:p14="http://schemas.microsoft.com/office/powerpoint/2010/main" val="614987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Behaviour and Attitudes</a:t>
            </a:r>
            <a:r>
              <a:rPr lang="en-GB" dirty="0"/>
              <a:t/>
            </a:r>
            <a:br>
              <a:rPr lang="en-GB" dirty="0"/>
            </a:br>
            <a:endParaRPr lang="en-GB" dirty="0"/>
          </a:p>
        </p:txBody>
      </p:sp>
      <p:sp>
        <p:nvSpPr>
          <p:cNvPr id="3" name="Content Placeholder 2"/>
          <p:cNvSpPr>
            <a:spLocks noGrp="1"/>
          </p:cNvSpPr>
          <p:nvPr>
            <p:ph idx="1"/>
          </p:nvPr>
        </p:nvSpPr>
        <p:spPr/>
        <p:txBody>
          <a:bodyPr>
            <a:normAutofit/>
          </a:bodyPr>
          <a:lstStyle/>
          <a:p>
            <a:pPr fontAlgn="t"/>
            <a:r>
              <a:rPr lang="en-GB" b="1" dirty="0" smtClean="0"/>
              <a:t>We </a:t>
            </a:r>
            <a:r>
              <a:rPr lang="en-GB" b="1" dirty="0"/>
              <a:t>continue to build on good behaviour principles through implementing our updated behaviour policy to ensure all groups of children can access their learning</a:t>
            </a:r>
            <a:r>
              <a:rPr lang="en-GB" b="1" dirty="0" smtClean="0"/>
              <a:t>.</a:t>
            </a:r>
            <a:endParaRPr lang="en-GB" dirty="0"/>
          </a:p>
          <a:p>
            <a:pPr fontAlgn="t"/>
            <a:r>
              <a:rPr lang="en-GB" b="1" dirty="0"/>
              <a:t>The school will ensure that policy and processes are relentlessly followed to tackle poor attendance and reduce persistent absence. </a:t>
            </a:r>
            <a:endParaRPr lang="en-GB" dirty="0"/>
          </a:p>
          <a:p>
            <a:endParaRPr lang="en-GB" dirty="0"/>
          </a:p>
        </p:txBody>
      </p:sp>
    </p:spTree>
    <p:extLst>
      <p:ext uri="{BB962C8B-B14F-4D97-AF65-F5344CB8AC3E}">
        <p14:creationId xmlns:p14="http://schemas.microsoft.com/office/powerpoint/2010/main" val="3411684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p:txBody>
          <a:bodyPr>
            <a:normAutofit fontScale="92500" lnSpcReduction="20000"/>
          </a:bodyPr>
          <a:lstStyle/>
          <a:p>
            <a:r>
              <a:rPr lang="en-GB" dirty="0"/>
              <a:t>To continue to develop staff understanding of the principles that under pin our behaviour approach to ensure a consistent and effective approach to behaviour.</a:t>
            </a:r>
          </a:p>
          <a:p>
            <a:pPr marL="0" indent="0">
              <a:buNone/>
            </a:pPr>
            <a:endParaRPr lang="en-GB" dirty="0"/>
          </a:p>
          <a:p>
            <a:r>
              <a:rPr lang="en-GB" dirty="0"/>
              <a:t>Through staff training we will focus on improving the engagement of boys in class, tackling low level disruption and improving boys behaviours for learning,  </a:t>
            </a:r>
          </a:p>
          <a:p>
            <a:pPr marL="0" indent="0">
              <a:buNone/>
            </a:pPr>
            <a:endParaRPr lang="en-GB" dirty="0"/>
          </a:p>
          <a:p>
            <a:r>
              <a:rPr lang="en-GB" dirty="0"/>
              <a:t>To improve pupil punctuality and attendance by having clear policies and procedures that engage all stakeholders in the journey to improve attendance</a:t>
            </a:r>
          </a:p>
          <a:p>
            <a:endParaRPr lang="en-GB" dirty="0"/>
          </a:p>
        </p:txBody>
      </p:sp>
    </p:spTree>
    <p:extLst>
      <p:ext uri="{BB962C8B-B14F-4D97-AF65-F5344CB8AC3E}">
        <p14:creationId xmlns:p14="http://schemas.microsoft.com/office/powerpoint/2010/main" val="2069245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Personal Development</a:t>
            </a:r>
            <a:endParaRPr lang="en-GB" dirty="0"/>
          </a:p>
        </p:txBody>
      </p:sp>
      <p:sp>
        <p:nvSpPr>
          <p:cNvPr id="3" name="Content Placeholder 2"/>
          <p:cNvSpPr>
            <a:spLocks noGrp="1"/>
          </p:cNvSpPr>
          <p:nvPr>
            <p:ph idx="1"/>
          </p:nvPr>
        </p:nvSpPr>
        <p:spPr>
          <a:xfrm>
            <a:off x="1141411" y="1823813"/>
            <a:ext cx="9905999" cy="1408113"/>
          </a:xfrm>
        </p:spPr>
        <p:txBody>
          <a:bodyPr/>
          <a:lstStyle/>
          <a:p>
            <a:pPr marL="0" indent="0" fontAlgn="t">
              <a:buNone/>
            </a:pPr>
            <a:endParaRPr lang="en-GB" dirty="0"/>
          </a:p>
          <a:p>
            <a:pPr fontAlgn="t"/>
            <a:r>
              <a:rPr lang="en-GB" b="1" dirty="0"/>
              <a:t>To ensure the positive representation of our school </a:t>
            </a:r>
            <a:r>
              <a:rPr lang="en-GB" b="1" dirty="0" smtClean="0"/>
              <a:t>community</a:t>
            </a:r>
          </a:p>
          <a:p>
            <a:pPr fontAlgn="t"/>
            <a:endParaRPr lang="en-GB" b="1" dirty="0"/>
          </a:p>
          <a:p>
            <a:pPr fontAlgn="t"/>
            <a:endParaRPr lang="en-GB" dirty="0"/>
          </a:p>
        </p:txBody>
      </p:sp>
      <p:sp>
        <p:nvSpPr>
          <p:cNvPr id="5" name="Title 1"/>
          <p:cNvSpPr txBox="1">
            <a:spLocks/>
          </p:cNvSpPr>
          <p:nvPr/>
        </p:nvSpPr>
        <p:spPr>
          <a:xfrm>
            <a:off x="1141413" y="3281059"/>
            <a:ext cx="9905998" cy="14785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r>
              <a:rPr lang="en-GB" smtClean="0"/>
              <a:t>Leadership and management</a:t>
            </a:r>
            <a:endParaRPr lang="en-GB" dirty="0"/>
          </a:p>
        </p:txBody>
      </p:sp>
      <p:sp>
        <p:nvSpPr>
          <p:cNvPr id="6" name="Content Placeholder 2"/>
          <p:cNvSpPr txBox="1">
            <a:spLocks/>
          </p:cNvSpPr>
          <p:nvPr/>
        </p:nvSpPr>
        <p:spPr>
          <a:xfrm>
            <a:off x="1141411" y="4590906"/>
            <a:ext cx="9905999" cy="1846840"/>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fontAlgn="t"/>
            <a:r>
              <a:rPr lang="en-GB" b="1" dirty="0" smtClean="0"/>
              <a:t>To have robust systems in place to enable staff to work effectively and efficiently in a positive and safe environment for all stakeholders</a:t>
            </a:r>
            <a:endParaRPr lang="en-GB" dirty="0" smtClean="0"/>
          </a:p>
          <a:p>
            <a:endParaRPr lang="en-GB" dirty="0" smtClean="0"/>
          </a:p>
          <a:p>
            <a:endParaRPr lang="en-GB" dirty="0"/>
          </a:p>
        </p:txBody>
      </p:sp>
    </p:spTree>
    <p:extLst>
      <p:ext uri="{BB962C8B-B14F-4D97-AF65-F5344CB8AC3E}">
        <p14:creationId xmlns:p14="http://schemas.microsoft.com/office/powerpoint/2010/main" val="929690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ahoma" panose="020B0604030504040204" pitchFamily="34" charset="0"/>
                <a:ea typeface="Tahoma" panose="020B0604030504040204" pitchFamily="34" charset="0"/>
                <a:cs typeface="Tahoma" panose="020B0604030504040204" pitchFamily="34" charset="0"/>
              </a:rPr>
              <a:t>Measuring progress of children with SEND</a:t>
            </a:r>
            <a:br>
              <a:rPr lang="en-US" dirty="0">
                <a:latin typeface="Tahoma" panose="020B0604030504040204" pitchFamily="34" charset="0"/>
                <a:ea typeface="Tahoma" panose="020B0604030504040204" pitchFamily="34" charset="0"/>
                <a:cs typeface="Tahoma" panose="020B0604030504040204" pitchFamily="34" charset="0"/>
              </a:rPr>
            </a:br>
            <a:endParaRPr lang="en-GB" dirty="0"/>
          </a:p>
        </p:txBody>
      </p:sp>
      <p:sp>
        <p:nvSpPr>
          <p:cNvPr id="3" name="Content Placeholder 2"/>
          <p:cNvSpPr>
            <a:spLocks noGrp="1"/>
          </p:cNvSpPr>
          <p:nvPr>
            <p:ph idx="1"/>
          </p:nvPr>
        </p:nvSpPr>
        <p:spPr/>
        <p:txBody>
          <a:bodyPr/>
          <a:lstStyle/>
          <a:p>
            <a:r>
              <a:rPr lang="en-GB" dirty="0" smtClean="0"/>
              <a:t>IEPs Vs Provision maps</a:t>
            </a:r>
            <a:endParaRPr lang="en-GB" dirty="0"/>
          </a:p>
        </p:txBody>
      </p:sp>
    </p:spTree>
    <p:extLst>
      <p:ext uri="{BB962C8B-B14F-4D97-AF65-F5344CB8AC3E}">
        <p14:creationId xmlns:p14="http://schemas.microsoft.com/office/powerpoint/2010/main" val="208821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1792" y="-82843"/>
            <a:ext cx="4750018" cy="830997"/>
          </a:xfrm>
          <a:prstGeom prst="rect">
            <a:avLst/>
          </a:prstGeom>
          <a:noFill/>
        </p:spPr>
        <p:txBody>
          <a:bodyPr wrap="none">
            <a:spAutoFit/>
          </a:bodyPr>
          <a:lstStyle/>
          <a:p>
            <a:pPr algn="ctr">
              <a:defRPr/>
            </a:pPr>
            <a:r>
              <a:rPr lang="en-US" sz="4800" b="1" dirty="0">
                <a:ln w="22225">
                  <a:solidFill>
                    <a:schemeClr val="accent2"/>
                  </a:solidFill>
                  <a:prstDash val="solid"/>
                </a:ln>
                <a:solidFill>
                  <a:schemeClr val="accent2">
                    <a:lumMod val="40000"/>
                    <a:lumOff val="60000"/>
                  </a:schemeClr>
                </a:solidFill>
              </a:rPr>
              <a:t>Keeping Updated!</a:t>
            </a:r>
          </a:p>
        </p:txBody>
      </p:sp>
      <p:sp>
        <p:nvSpPr>
          <p:cNvPr id="21507" name="TextBox 2"/>
          <p:cNvSpPr txBox="1">
            <a:spLocks noChangeArrowheads="1"/>
          </p:cNvSpPr>
          <p:nvPr/>
        </p:nvSpPr>
        <p:spPr bwMode="auto">
          <a:xfrm>
            <a:off x="1547814" y="333375"/>
            <a:ext cx="8362804" cy="840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 typeface="Wingdings" panose="05000000000000000000" pitchFamily="2" charset="2"/>
              <a:buChar char="Ø"/>
              <a:defRPr/>
            </a:pPr>
            <a:endParaRPr lang="en-GB" altLang="en-US" sz="2400" dirty="0">
              <a:solidFill>
                <a:schemeClr val="tx1"/>
              </a:solidFill>
              <a:latin typeface="Arial" panose="020B0604020202020204" pitchFamily="34" charset="0"/>
            </a:endParaRPr>
          </a:p>
          <a:p>
            <a:pPr>
              <a:spcBef>
                <a:spcPct val="0"/>
              </a:spcBef>
              <a:buClrTx/>
              <a:buSzTx/>
              <a:buFont typeface="Wingdings" panose="05000000000000000000" pitchFamily="2" charset="2"/>
              <a:buChar char="Ø"/>
              <a:defRPr/>
            </a:pPr>
            <a:r>
              <a:rPr lang="en-US" altLang="en-US" dirty="0">
                <a:solidFill>
                  <a:schemeClr val="tx1"/>
                </a:solidFill>
                <a:latin typeface="Arial" panose="020B0604020202020204" pitchFamily="34" charset="0"/>
              </a:rPr>
              <a:t>The </a:t>
            </a:r>
            <a:r>
              <a:rPr lang="en-US" altLang="en-US" dirty="0" smtClean="0">
                <a:solidFill>
                  <a:schemeClr val="tx1"/>
                </a:solidFill>
                <a:latin typeface="Arial" panose="020B0604020202020204" pitchFamily="34" charset="0"/>
              </a:rPr>
              <a:t>Y3 and Y4 class </a:t>
            </a:r>
            <a:r>
              <a:rPr lang="en-US" altLang="en-US" dirty="0">
                <a:solidFill>
                  <a:schemeClr val="tx1"/>
                </a:solidFill>
                <a:latin typeface="Arial" panose="020B0604020202020204" pitchFamily="34" charset="0"/>
              </a:rPr>
              <a:t>pages on the school website are a great place to find additional information such as:</a:t>
            </a:r>
          </a:p>
          <a:p>
            <a:pPr marL="0" indent="0">
              <a:spcBef>
                <a:spcPct val="0"/>
              </a:spcBef>
              <a:buClrTx/>
              <a:buSzTx/>
              <a:buNone/>
              <a:defRPr/>
            </a:pPr>
            <a:endParaRPr lang="en-US" altLang="en-US" sz="2400" dirty="0">
              <a:solidFill>
                <a:schemeClr val="tx1"/>
              </a:solidFill>
              <a:latin typeface="Arial" panose="020B0604020202020204" pitchFamily="34" charset="0"/>
            </a:endParaRPr>
          </a:p>
          <a:p>
            <a:pPr lvl="1">
              <a:spcBef>
                <a:spcPct val="0"/>
              </a:spcBef>
              <a:buClrTx/>
              <a:buSzTx/>
              <a:buFont typeface="Wingdings" panose="05000000000000000000" pitchFamily="2" charset="2"/>
              <a:buChar char="Ø"/>
              <a:defRPr/>
            </a:pPr>
            <a:r>
              <a:rPr lang="en-US" altLang="en-US" sz="2000" dirty="0">
                <a:solidFill>
                  <a:schemeClr val="tx1"/>
                </a:solidFill>
                <a:latin typeface="Arial" panose="020B0604020202020204" pitchFamily="34" charset="0"/>
              </a:rPr>
              <a:t>Welcome Meeting </a:t>
            </a:r>
            <a:r>
              <a:rPr lang="en-US" altLang="en-US" sz="2000" dirty="0" err="1">
                <a:solidFill>
                  <a:schemeClr val="tx1"/>
                </a:solidFill>
                <a:latin typeface="Arial" panose="020B0604020202020204" pitchFamily="34" charset="0"/>
              </a:rPr>
              <a:t>powerpoint</a:t>
            </a:r>
            <a:r>
              <a:rPr lang="en-US" altLang="en-US" sz="2000" dirty="0">
                <a:solidFill>
                  <a:schemeClr val="tx1"/>
                </a:solidFill>
                <a:latin typeface="Arial" panose="020B0604020202020204" pitchFamily="34" charset="0"/>
              </a:rPr>
              <a:t> (held at the beginning of every year</a:t>
            </a:r>
            <a:r>
              <a:rPr lang="en-US" altLang="en-US" sz="2000" dirty="0" smtClean="0">
                <a:solidFill>
                  <a:schemeClr val="tx1"/>
                </a:solidFill>
                <a:latin typeface="Arial" panose="020B0604020202020204" pitchFamily="34" charset="0"/>
              </a:rPr>
              <a:t>)</a:t>
            </a:r>
          </a:p>
          <a:p>
            <a:pPr lvl="1">
              <a:spcBef>
                <a:spcPct val="0"/>
              </a:spcBef>
              <a:buClrTx/>
              <a:buSzTx/>
              <a:buFont typeface="Wingdings" panose="05000000000000000000" pitchFamily="2" charset="2"/>
              <a:buChar char="Ø"/>
              <a:defRPr/>
            </a:pPr>
            <a:r>
              <a:rPr lang="en-US" altLang="en-US" sz="2000" dirty="0" smtClean="0">
                <a:solidFill>
                  <a:schemeClr val="tx1"/>
                </a:solidFill>
                <a:latin typeface="Arial" panose="020B0604020202020204" pitchFamily="34" charset="0"/>
              </a:rPr>
              <a:t>Communication </a:t>
            </a:r>
            <a:endParaRPr lang="en-US" altLang="en-US" sz="2000" dirty="0">
              <a:solidFill>
                <a:schemeClr val="tx1"/>
              </a:solidFill>
              <a:latin typeface="Arial" panose="020B0604020202020204" pitchFamily="34" charset="0"/>
            </a:endParaRPr>
          </a:p>
          <a:p>
            <a:pPr lvl="1">
              <a:spcBef>
                <a:spcPct val="0"/>
              </a:spcBef>
              <a:buClrTx/>
              <a:buSzTx/>
              <a:buFont typeface="Wingdings" panose="05000000000000000000" pitchFamily="2" charset="2"/>
              <a:buChar char="Ø"/>
              <a:defRPr/>
            </a:pPr>
            <a:endParaRPr lang="en-US" altLang="en-US" sz="2000" dirty="0">
              <a:solidFill>
                <a:schemeClr val="tx1"/>
              </a:solidFill>
              <a:latin typeface="Arial" panose="020B0604020202020204" pitchFamily="34" charset="0"/>
            </a:endParaRPr>
          </a:p>
          <a:p>
            <a:pPr lvl="1">
              <a:spcBef>
                <a:spcPct val="0"/>
              </a:spcBef>
              <a:buClrTx/>
              <a:buSzTx/>
              <a:buFont typeface="Wingdings" panose="05000000000000000000" pitchFamily="2" charset="2"/>
              <a:buChar char="Ø"/>
              <a:defRPr/>
            </a:pPr>
            <a:r>
              <a:rPr lang="en-US" altLang="en-US" sz="2000" dirty="0">
                <a:solidFill>
                  <a:schemeClr val="tx1"/>
                </a:solidFill>
                <a:latin typeface="Arial" panose="020B0604020202020204" pitchFamily="34" charset="0"/>
              </a:rPr>
              <a:t>Peek at the Week</a:t>
            </a:r>
          </a:p>
          <a:p>
            <a:pPr lvl="1">
              <a:spcBef>
                <a:spcPct val="0"/>
              </a:spcBef>
              <a:buClrTx/>
              <a:buSzTx/>
              <a:buFont typeface="Wingdings" panose="05000000000000000000" pitchFamily="2" charset="2"/>
              <a:buChar char="Ø"/>
              <a:defRPr/>
            </a:pPr>
            <a:endParaRPr lang="en-US" altLang="en-US" sz="2000" dirty="0">
              <a:solidFill>
                <a:schemeClr val="tx1"/>
              </a:solidFill>
              <a:latin typeface="Arial" panose="020B0604020202020204" pitchFamily="34" charset="0"/>
            </a:endParaRPr>
          </a:p>
          <a:p>
            <a:pPr lvl="1">
              <a:spcBef>
                <a:spcPct val="0"/>
              </a:spcBef>
              <a:buClrTx/>
              <a:buSzTx/>
              <a:buFont typeface="Wingdings" panose="05000000000000000000" pitchFamily="2" charset="2"/>
              <a:buChar char="Ø"/>
              <a:defRPr/>
            </a:pPr>
            <a:r>
              <a:rPr lang="en-US" altLang="en-US" sz="2000" dirty="0" smtClean="0">
                <a:solidFill>
                  <a:schemeClr val="tx1"/>
                </a:solidFill>
                <a:latin typeface="Arial" panose="020B0604020202020204" pitchFamily="34" charset="0"/>
              </a:rPr>
              <a:t>Homework and helping your child at home</a:t>
            </a:r>
            <a:endParaRPr lang="en-US" altLang="en-US" sz="2000" dirty="0">
              <a:solidFill>
                <a:schemeClr val="tx1"/>
              </a:solidFill>
              <a:latin typeface="Arial" panose="020B0604020202020204" pitchFamily="34" charset="0"/>
            </a:endParaRPr>
          </a:p>
          <a:p>
            <a:pPr marL="457200" lvl="1" indent="0">
              <a:spcBef>
                <a:spcPct val="0"/>
              </a:spcBef>
              <a:buClrTx/>
              <a:buSzTx/>
              <a:buNone/>
              <a:defRPr/>
            </a:pPr>
            <a:endParaRPr lang="en-US" altLang="en-US" sz="2000" dirty="0">
              <a:solidFill>
                <a:schemeClr val="tx1"/>
              </a:solidFill>
              <a:latin typeface="Arial" panose="020B0604020202020204" pitchFamily="34" charset="0"/>
            </a:endParaRPr>
          </a:p>
          <a:p>
            <a:pPr lvl="1">
              <a:spcBef>
                <a:spcPct val="0"/>
              </a:spcBef>
              <a:buClrTx/>
              <a:buSzTx/>
              <a:buFont typeface="Wingdings" panose="05000000000000000000" pitchFamily="2" charset="2"/>
              <a:buChar char="Ø"/>
              <a:defRPr/>
            </a:pPr>
            <a:r>
              <a:rPr lang="en-US" altLang="en-US" sz="2000" dirty="0">
                <a:solidFill>
                  <a:schemeClr val="tx1"/>
                </a:solidFill>
                <a:latin typeface="Arial" panose="020B0604020202020204" pitchFamily="34" charset="0"/>
              </a:rPr>
              <a:t>Curriculum information</a:t>
            </a:r>
          </a:p>
          <a:p>
            <a:pPr marL="457200" lvl="1" indent="0">
              <a:spcBef>
                <a:spcPct val="0"/>
              </a:spcBef>
              <a:buClrTx/>
              <a:buSzTx/>
              <a:buNone/>
              <a:defRPr/>
            </a:pPr>
            <a:endParaRPr lang="en-US" altLang="en-US" sz="2000" dirty="0">
              <a:solidFill>
                <a:schemeClr val="tx1"/>
              </a:solidFill>
              <a:latin typeface="Arial" panose="020B0604020202020204" pitchFamily="34" charset="0"/>
            </a:endParaRPr>
          </a:p>
          <a:p>
            <a:pPr lvl="1">
              <a:spcBef>
                <a:spcPct val="0"/>
              </a:spcBef>
              <a:buClrTx/>
              <a:buSzTx/>
              <a:buFont typeface="Wingdings" panose="05000000000000000000" pitchFamily="2" charset="2"/>
              <a:buChar char="Ø"/>
              <a:defRPr/>
            </a:pPr>
            <a:r>
              <a:rPr lang="en-US" altLang="en-US" sz="2000" dirty="0">
                <a:solidFill>
                  <a:schemeClr val="tx1"/>
                </a:solidFill>
                <a:latin typeface="Arial" panose="020B0604020202020204" pitchFamily="34" charset="0"/>
              </a:rPr>
              <a:t>Information about trips</a:t>
            </a:r>
          </a:p>
          <a:p>
            <a:pPr marL="457200" lvl="1" indent="0">
              <a:spcBef>
                <a:spcPct val="0"/>
              </a:spcBef>
              <a:buClrTx/>
              <a:buSzTx/>
              <a:buNone/>
              <a:defRPr/>
            </a:pPr>
            <a:endParaRPr lang="en-US" altLang="en-US" sz="2000" dirty="0">
              <a:solidFill>
                <a:schemeClr val="tx1"/>
              </a:solidFill>
              <a:latin typeface="Arial" panose="020B0604020202020204" pitchFamily="34" charset="0"/>
            </a:endParaRPr>
          </a:p>
          <a:p>
            <a:pPr lvl="1">
              <a:spcBef>
                <a:spcPct val="0"/>
              </a:spcBef>
              <a:buClrTx/>
              <a:buSzTx/>
              <a:buFont typeface="Wingdings" panose="05000000000000000000" pitchFamily="2" charset="2"/>
              <a:buChar char="Ø"/>
              <a:defRPr/>
            </a:pPr>
            <a:r>
              <a:rPr lang="en-US" altLang="en-US" sz="2000" dirty="0">
                <a:solidFill>
                  <a:schemeClr val="tx1"/>
                </a:solidFill>
                <a:latin typeface="Arial" panose="020B0604020202020204" pitchFamily="34" charset="0"/>
              </a:rPr>
              <a:t>Information about </a:t>
            </a:r>
            <a:r>
              <a:rPr lang="en-US" altLang="en-US" sz="2000" dirty="0" smtClean="0">
                <a:solidFill>
                  <a:schemeClr val="tx1"/>
                </a:solidFill>
                <a:latin typeface="Arial" panose="020B0604020202020204" pitchFamily="34" charset="0"/>
              </a:rPr>
              <a:t>Y4 MTC</a:t>
            </a:r>
            <a:endParaRPr lang="en-US" altLang="en-US" sz="2000" dirty="0">
              <a:solidFill>
                <a:schemeClr val="tx1"/>
              </a:solidFill>
              <a:latin typeface="Arial" panose="020B0604020202020204" pitchFamily="34" charset="0"/>
            </a:endParaRPr>
          </a:p>
          <a:p>
            <a:pPr lvl="1">
              <a:spcBef>
                <a:spcPct val="0"/>
              </a:spcBef>
              <a:buClrTx/>
              <a:buSzTx/>
              <a:buFont typeface="Wingdings" panose="05000000000000000000" pitchFamily="2" charset="2"/>
              <a:buChar char="Ø"/>
              <a:defRPr/>
            </a:pPr>
            <a:endParaRPr lang="en-US" altLang="en-US" sz="2000" dirty="0">
              <a:solidFill>
                <a:schemeClr val="tx1"/>
              </a:solidFill>
              <a:latin typeface="Arial" panose="020B0604020202020204" pitchFamily="34" charset="0"/>
            </a:endParaRPr>
          </a:p>
          <a:p>
            <a:pPr lvl="1">
              <a:spcBef>
                <a:spcPct val="0"/>
              </a:spcBef>
              <a:buClrTx/>
              <a:buSzTx/>
              <a:buFont typeface="Wingdings" panose="05000000000000000000" pitchFamily="2" charset="2"/>
              <a:buChar char="Ø"/>
              <a:defRPr/>
            </a:pPr>
            <a:r>
              <a:rPr lang="en-US" altLang="en-US" sz="2000" dirty="0">
                <a:solidFill>
                  <a:schemeClr val="tx1"/>
                </a:solidFill>
                <a:latin typeface="Arial" panose="020B0604020202020204" pitchFamily="34" charset="0"/>
              </a:rPr>
              <a:t>Events – photos</a:t>
            </a:r>
          </a:p>
          <a:p>
            <a:pPr lvl="1">
              <a:spcBef>
                <a:spcPct val="0"/>
              </a:spcBef>
              <a:buClrTx/>
              <a:buSzTx/>
              <a:buFont typeface="Wingdings" panose="05000000000000000000" pitchFamily="2" charset="2"/>
              <a:buChar char="Ø"/>
              <a:defRPr/>
            </a:pPr>
            <a:endParaRPr lang="en-US" altLang="en-US" sz="2000" dirty="0">
              <a:solidFill>
                <a:schemeClr val="tx1"/>
              </a:solidFill>
              <a:latin typeface="Arial" panose="020B0604020202020204" pitchFamily="34" charset="0"/>
            </a:endParaRPr>
          </a:p>
          <a:p>
            <a:pPr lvl="1">
              <a:spcBef>
                <a:spcPct val="0"/>
              </a:spcBef>
              <a:buClrTx/>
              <a:buSzTx/>
              <a:buFont typeface="Wingdings" panose="05000000000000000000" pitchFamily="2" charset="2"/>
              <a:buChar char="Ø"/>
              <a:defRPr/>
            </a:pPr>
            <a:r>
              <a:rPr lang="en-US" altLang="en-US" sz="2000" dirty="0">
                <a:solidFill>
                  <a:schemeClr val="tx1"/>
                </a:solidFill>
                <a:latin typeface="Arial" panose="020B0604020202020204" pitchFamily="34" charset="0"/>
              </a:rPr>
              <a:t>Children’s work</a:t>
            </a:r>
          </a:p>
          <a:p>
            <a:pPr lvl="1">
              <a:spcBef>
                <a:spcPct val="0"/>
              </a:spcBef>
              <a:buClrTx/>
              <a:buSzTx/>
              <a:buFont typeface="Wingdings" panose="05000000000000000000" pitchFamily="2" charset="2"/>
              <a:buChar char="Ø"/>
              <a:defRPr/>
            </a:pPr>
            <a:endParaRPr lang="en-GB" altLang="en-US" sz="2000" dirty="0">
              <a:solidFill>
                <a:schemeClr val="tx1"/>
              </a:solidFill>
              <a:latin typeface="Arial" panose="020B0604020202020204" pitchFamily="34" charset="0"/>
            </a:endParaRPr>
          </a:p>
          <a:p>
            <a:pPr>
              <a:spcBef>
                <a:spcPct val="0"/>
              </a:spcBef>
              <a:buClrTx/>
              <a:buSzTx/>
              <a:buFont typeface="Wingdings" panose="05000000000000000000" pitchFamily="2" charset="2"/>
              <a:buChar char="Ø"/>
              <a:defRPr/>
            </a:pPr>
            <a:endParaRPr lang="en-GB" altLang="en-US" sz="2400" dirty="0">
              <a:solidFill>
                <a:schemeClr val="tx1"/>
              </a:solidFill>
              <a:latin typeface="Arial" panose="020B0604020202020204" pitchFamily="34" charset="0"/>
            </a:endParaRPr>
          </a:p>
          <a:p>
            <a:pPr marL="0" indent="0">
              <a:spcBef>
                <a:spcPct val="0"/>
              </a:spcBef>
              <a:buClrTx/>
              <a:buSzTx/>
              <a:buNone/>
              <a:defRPr/>
            </a:pPr>
            <a:endParaRPr lang="en-US" altLang="en-US" sz="2400" dirty="0">
              <a:solidFill>
                <a:schemeClr val="tx1"/>
              </a:solidFill>
              <a:latin typeface="Arial" panose="020B0604020202020204" pitchFamily="34" charset="0"/>
            </a:endParaRPr>
          </a:p>
          <a:p>
            <a:pPr marL="0" indent="0">
              <a:spcBef>
                <a:spcPct val="0"/>
              </a:spcBef>
              <a:buClrTx/>
              <a:buSzTx/>
              <a:buNone/>
              <a:defRPr/>
            </a:pPr>
            <a:endParaRPr lang="en-GB" altLang="en-US" sz="2400" dirty="0">
              <a:solidFill>
                <a:schemeClr val="tx1"/>
              </a:solidFill>
              <a:latin typeface="Arial" panose="020B0604020202020204" pitchFamily="34" charset="0"/>
            </a:endParaRPr>
          </a:p>
          <a:p>
            <a:pPr>
              <a:spcBef>
                <a:spcPct val="0"/>
              </a:spcBef>
              <a:buClrTx/>
              <a:buSzTx/>
              <a:buFont typeface="Arial" panose="020B0604020202020204" pitchFamily="34" charset="0"/>
              <a:buChar char="•"/>
              <a:defRPr/>
            </a:pPr>
            <a:endParaRPr lang="en-GB" altLang="en-US" sz="2400" dirty="0">
              <a:solidFill>
                <a:schemeClr val="tx1"/>
              </a:solidFill>
              <a:latin typeface="Arial" panose="020B0604020202020204" pitchFamily="34" charset="0"/>
            </a:endParaRPr>
          </a:p>
        </p:txBody>
      </p:sp>
      <p:sp>
        <p:nvSpPr>
          <p:cNvPr id="25604" name="TextBox 3"/>
          <p:cNvSpPr txBox="1">
            <a:spLocks noChangeArrowheads="1"/>
          </p:cNvSpPr>
          <p:nvPr/>
        </p:nvSpPr>
        <p:spPr bwMode="auto">
          <a:xfrm>
            <a:off x="5183188" y="5949951"/>
            <a:ext cx="48244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en-US" altLang="en-US">
                <a:solidFill>
                  <a:schemeClr val="tx1"/>
                </a:solidFill>
                <a:latin typeface="Arial" panose="020B0604020202020204" pitchFamily="34" charset="0"/>
                <a:hlinkClick r:id="rId3"/>
              </a:rPr>
              <a:t>www.prioryschool.co.uk</a:t>
            </a:r>
            <a:endParaRPr lang="en-US" altLang="en-US">
              <a:solidFill>
                <a:schemeClr val="tx1"/>
              </a:solidFill>
              <a:latin typeface="Arial" panose="020B0604020202020204" pitchFamily="34" charset="0"/>
            </a:endParaRPr>
          </a:p>
          <a:p>
            <a:pPr>
              <a:spcBef>
                <a:spcPct val="0"/>
              </a:spcBef>
              <a:buClrTx/>
              <a:buSzTx/>
              <a:buFontTx/>
              <a:buNone/>
            </a:pPr>
            <a:endParaRPr lang="en-GB" altLang="en-US">
              <a:solidFill>
                <a:schemeClr val="tx1"/>
              </a:solidFill>
              <a:latin typeface="Arial" panose="020B0604020202020204" pitchFamily="34" charset="0"/>
            </a:endParaRPr>
          </a:p>
        </p:txBody>
      </p:sp>
    </p:spTree>
    <p:extLst>
      <p:ext uri="{BB962C8B-B14F-4D97-AF65-F5344CB8AC3E}">
        <p14:creationId xmlns:p14="http://schemas.microsoft.com/office/powerpoint/2010/main" val="3042537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a:bodyPr>
          <a:lstStyle/>
          <a:p>
            <a:r>
              <a:rPr lang="en-US" sz="4400" dirty="0" smtClean="0">
                <a:latin typeface="Rockwell" panose="02060603020205020403" pitchFamily="18" charset="0"/>
              </a:rPr>
              <a:t>The general themes</a:t>
            </a:r>
            <a:endParaRPr lang="en-US" sz="4400" dirty="0">
              <a:latin typeface="Rockwell" panose="02060603020205020403" pitchFamily="18" charset="0"/>
            </a:endParaRPr>
          </a:p>
        </p:txBody>
      </p:sp>
      <p:graphicFrame>
        <p:nvGraphicFramePr>
          <p:cNvPr id="4" name="Content Placeholder 3">
            <a:extLst>
              <a:ext uri="{FF2B5EF4-FFF2-40B4-BE49-F238E27FC236}">
                <a16:creationId xmlns:a16="http://schemas.microsoft.com/office/drawing/2014/main" id="{8D4F1745-A55E-4835-88EB-BC637121B608}"/>
              </a:ext>
              <a:ext uri="{C183D7F6-B498-43B3-948B-1728B52AA6E4}">
                <adec:decorative xmlns:adec="http://schemas.microsoft.com/office/drawing/2017/decorative" xmlns="" val="1"/>
              </a:ext>
            </a:extLst>
          </p:cNvPr>
          <p:cNvGraphicFramePr>
            <a:graphicFrameLocks noGrp="1"/>
          </p:cNvGraphicFramePr>
          <p:nvPr>
            <p:ph idx="1"/>
            <p:extLst>
              <p:ext uri="{D42A27DB-BD31-4B8C-83A1-F6EECF244321}">
                <p14:modId xmlns:p14="http://schemas.microsoft.com/office/powerpoint/2010/main" val="1089388045"/>
              </p:ext>
            </p:extLst>
          </p:nvPr>
        </p:nvGraphicFramePr>
        <p:xfrm>
          <a:off x="1141411" y="1742411"/>
          <a:ext cx="9906000" cy="4350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3689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a:bodyPr>
          <a:lstStyle/>
          <a:p>
            <a:r>
              <a:rPr lang="en-US" sz="4400" dirty="0" smtClean="0">
                <a:latin typeface="Rockwell" panose="02060603020205020403" pitchFamily="18" charset="0"/>
              </a:rPr>
              <a:t>The general themes</a:t>
            </a:r>
            <a:endParaRPr lang="en-US" sz="4400" dirty="0">
              <a:latin typeface="Rockwell" panose="02060603020205020403" pitchFamily="18" charset="0"/>
            </a:endParaRPr>
          </a:p>
        </p:txBody>
      </p:sp>
      <p:graphicFrame>
        <p:nvGraphicFramePr>
          <p:cNvPr id="4" name="Content Placeholder 3">
            <a:extLst>
              <a:ext uri="{FF2B5EF4-FFF2-40B4-BE49-F238E27FC236}">
                <a16:creationId xmlns:a16="http://schemas.microsoft.com/office/drawing/2014/main" id="{8D4F1745-A55E-4835-88EB-BC637121B608}"/>
              </a:ext>
              <a:ext uri="{C183D7F6-B498-43B3-948B-1728B52AA6E4}">
                <adec:decorative xmlns:adec="http://schemas.microsoft.com/office/drawing/2017/decorative" xmlns="" val="1"/>
              </a:ext>
            </a:extLst>
          </p:cNvPr>
          <p:cNvGraphicFramePr>
            <a:graphicFrameLocks noGrp="1"/>
          </p:cNvGraphicFramePr>
          <p:nvPr>
            <p:ph idx="1"/>
            <p:extLst>
              <p:ext uri="{D42A27DB-BD31-4B8C-83A1-F6EECF244321}">
                <p14:modId xmlns:p14="http://schemas.microsoft.com/office/powerpoint/2010/main" val="4231123043"/>
              </p:ext>
            </p:extLst>
          </p:nvPr>
        </p:nvGraphicFramePr>
        <p:xfrm>
          <a:off x="1141411" y="1742411"/>
          <a:ext cx="9906000" cy="4350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1273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a:bodyPr>
          <a:lstStyle/>
          <a:p>
            <a:r>
              <a:rPr lang="en-US" sz="4400" dirty="0" smtClean="0">
                <a:latin typeface="Rockwell" panose="02060603020205020403" pitchFamily="18" charset="0"/>
              </a:rPr>
              <a:t>Staffing – the issues</a:t>
            </a:r>
            <a:endParaRPr lang="en-US" sz="4400" dirty="0">
              <a:latin typeface="Rockwell" panose="02060603020205020403" pitchFamily="18" charset="0"/>
            </a:endParaRPr>
          </a:p>
        </p:txBody>
      </p:sp>
      <p:sp>
        <p:nvSpPr>
          <p:cNvPr id="3" name="Content Placeholder 2">
            <a:extLst>
              <a:ext uri="{FF2B5EF4-FFF2-40B4-BE49-F238E27FC236}">
                <a16:creationId xmlns:a16="http://schemas.microsoft.com/office/drawing/2014/main" id="{143F5361-68C0-4BF5-80C8-F1E7BF92B2DB}"/>
              </a:ext>
            </a:extLst>
          </p:cNvPr>
          <p:cNvSpPr>
            <a:spLocks noGrp="1"/>
          </p:cNvSpPr>
          <p:nvPr>
            <p:ph idx="1"/>
          </p:nvPr>
        </p:nvSpPr>
        <p:spPr>
          <a:xfrm>
            <a:off x="1069470" y="2244436"/>
            <a:ext cx="10049884" cy="4036292"/>
          </a:xfrm>
        </p:spPr>
        <p:txBody>
          <a:bodyPr>
            <a:normAutofit/>
          </a:bodyPr>
          <a:lstStyle/>
          <a:p>
            <a:r>
              <a:rPr lang="en-US" dirty="0" smtClean="0">
                <a:latin typeface="Tahoma" panose="020B0604030504040204" pitchFamily="34" charset="0"/>
                <a:ea typeface="Tahoma" panose="020B0604030504040204" pitchFamily="34" charset="0"/>
                <a:cs typeface="Tahoma" panose="020B0604030504040204" pitchFamily="34" charset="0"/>
              </a:rPr>
              <a:t>Staffing in schools is a problem – not specific to Priory</a:t>
            </a:r>
          </a:p>
          <a:p>
            <a:r>
              <a:rPr lang="en-US" dirty="0" smtClean="0">
                <a:latin typeface="Tahoma" panose="020B0604030504040204" pitchFamily="34" charset="0"/>
                <a:ea typeface="Tahoma" panose="020B0604030504040204" pitchFamily="34" charset="0"/>
                <a:cs typeface="Tahoma" panose="020B0604030504040204" pitchFamily="34" charset="0"/>
              </a:rPr>
              <a:t>Recent strikes are indicative of the issue – shortage of teachers, increase in teachers leaving the profession, lack of teachers applying for roles</a:t>
            </a:r>
          </a:p>
          <a:p>
            <a:r>
              <a:rPr lang="en-US" dirty="0" smtClean="0">
                <a:latin typeface="Tahoma" panose="020B0604030504040204" pitchFamily="34" charset="0"/>
                <a:ea typeface="Tahoma" panose="020B0604030504040204" pitchFamily="34" charset="0"/>
                <a:cs typeface="Tahoma" panose="020B0604030504040204" pitchFamily="34" charset="0"/>
              </a:rPr>
              <a:t>Budget reductions</a:t>
            </a:r>
          </a:p>
          <a:p>
            <a:r>
              <a:rPr lang="en-US" dirty="0" smtClean="0">
                <a:latin typeface="Tahoma" panose="020B0604030504040204" pitchFamily="34" charset="0"/>
                <a:ea typeface="Tahoma" panose="020B0604030504040204" pitchFamily="34" charset="0"/>
                <a:cs typeface="Tahoma" panose="020B0604030504040204" pitchFamily="34" charset="0"/>
              </a:rPr>
              <a:t>Increase in long term absence due to health needs – NHS waiting times and stretched services are not helping</a:t>
            </a:r>
          </a:p>
        </p:txBody>
      </p:sp>
    </p:spTree>
    <p:extLst>
      <p:ext uri="{BB962C8B-B14F-4D97-AF65-F5344CB8AC3E}">
        <p14:creationId xmlns:p14="http://schemas.microsoft.com/office/powerpoint/2010/main" val="217217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a:bodyPr>
          <a:lstStyle/>
          <a:p>
            <a:r>
              <a:rPr lang="en-US" sz="4400" dirty="0">
                <a:latin typeface="Rockwell" panose="02060603020205020403" pitchFamily="18" charset="0"/>
              </a:rPr>
              <a:t>Workable Solutions </a:t>
            </a:r>
          </a:p>
        </p:txBody>
      </p:sp>
      <p:graphicFrame>
        <p:nvGraphicFramePr>
          <p:cNvPr id="4" name="Content Placeholder 3">
            <a:extLst>
              <a:ext uri="{FF2B5EF4-FFF2-40B4-BE49-F238E27FC236}">
                <a16:creationId xmlns:a16="http://schemas.microsoft.com/office/drawing/2014/main" id="{242FA989-6B7C-488C-85ED-CB8D01BA3254}"/>
              </a:ext>
              <a:ext uri="{C183D7F6-B498-43B3-948B-1728B52AA6E4}">
                <adec:decorative xmlns:adec="http://schemas.microsoft.com/office/drawing/2017/decorative" xmlns="" val="1"/>
              </a:ext>
            </a:extLst>
          </p:cNvPr>
          <p:cNvGraphicFramePr>
            <a:graphicFrameLocks noGrp="1"/>
          </p:cNvGraphicFramePr>
          <p:nvPr>
            <p:ph idx="1"/>
            <p:extLst>
              <p:ext uri="{D42A27DB-BD31-4B8C-83A1-F6EECF244321}">
                <p14:modId xmlns:p14="http://schemas.microsoft.com/office/powerpoint/2010/main" val="3845456329"/>
              </p:ext>
            </p:extLst>
          </p:nvPr>
        </p:nvGraphicFramePr>
        <p:xfrm>
          <a:off x="477061" y="1871331"/>
          <a:ext cx="11314446" cy="4492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3417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a:bodyPr>
          <a:lstStyle/>
          <a:p>
            <a:r>
              <a:rPr lang="en-US" sz="4400" dirty="0" smtClean="0">
                <a:latin typeface="Rockwell" panose="02060603020205020403" pitchFamily="18" charset="0"/>
              </a:rPr>
              <a:t>Exclusion Periods</a:t>
            </a:r>
            <a:endParaRPr lang="en-US" sz="4400" dirty="0">
              <a:latin typeface="Rockwell" panose="02060603020205020403" pitchFamily="18" charset="0"/>
            </a:endParaRPr>
          </a:p>
        </p:txBody>
      </p:sp>
      <p:sp>
        <p:nvSpPr>
          <p:cNvPr id="3" name="Content Placeholder 2">
            <a:extLst>
              <a:ext uri="{FF2B5EF4-FFF2-40B4-BE49-F238E27FC236}">
                <a16:creationId xmlns:a16="http://schemas.microsoft.com/office/drawing/2014/main" id="{143F5361-68C0-4BF5-80C8-F1E7BF92B2DB}"/>
              </a:ext>
            </a:extLst>
          </p:cNvPr>
          <p:cNvSpPr>
            <a:spLocks noGrp="1"/>
          </p:cNvSpPr>
          <p:nvPr>
            <p:ph sz="half" idx="1"/>
          </p:nvPr>
        </p:nvSpPr>
        <p:spPr/>
        <p:txBody>
          <a:bodyPr>
            <a:normAutofit fontScale="77500" lnSpcReduction="20000"/>
          </a:bodyPr>
          <a:lstStyle/>
          <a:p>
            <a:pPr lvl="1"/>
            <a:r>
              <a:rPr lang="en-US" sz="2400" dirty="0" smtClean="0">
                <a:latin typeface="Tahoma" panose="020B0604030504040204" pitchFamily="34" charset="0"/>
                <a:ea typeface="Tahoma" panose="020B0604030504040204" pitchFamily="34" charset="0"/>
                <a:cs typeface="Tahoma" panose="020B0604030504040204" pitchFamily="34" charset="0"/>
              </a:rPr>
              <a:t>We generally use the NHS guidance to advise parents</a:t>
            </a:r>
            <a:endParaRPr lang="en-US" sz="2400" dirty="0">
              <a:latin typeface="Tahoma" panose="020B0604030504040204" pitchFamily="34" charset="0"/>
              <a:ea typeface="Tahoma" panose="020B0604030504040204" pitchFamily="34" charset="0"/>
              <a:cs typeface="Tahoma" panose="020B0604030504040204" pitchFamily="34" charset="0"/>
            </a:endParaRPr>
          </a:p>
          <a:p>
            <a:pPr lvl="1"/>
            <a:r>
              <a:rPr lang="en-US" sz="2400" dirty="0" smtClean="0">
                <a:latin typeface="Tahoma" panose="020B0604030504040204" pitchFamily="34" charset="0"/>
                <a:ea typeface="Tahoma" panose="020B0604030504040204" pitchFamily="34" charset="0"/>
                <a:cs typeface="Tahoma" panose="020B0604030504040204" pitchFamily="34" charset="0"/>
              </a:rPr>
              <a:t>Sickness is always slightly tricky because it depends on the reason for the sickness- 24-48 hours for a bug but less for anything else.</a:t>
            </a:r>
          </a:p>
          <a:p>
            <a:pPr lvl="1"/>
            <a:r>
              <a:rPr lang="en-US" sz="2400" dirty="0">
                <a:latin typeface="Tahoma" panose="020B0604030504040204" pitchFamily="34" charset="0"/>
                <a:ea typeface="Tahoma" panose="020B0604030504040204" pitchFamily="34" charset="0"/>
                <a:cs typeface="Tahoma" panose="020B0604030504040204" pitchFamily="34" charset="0"/>
                <a:hlinkClick r:id="rId2"/>
              </a:rPr>
              <a:t>https://</a:t>
            </a:r>
            <a:r>
              <a:rPr lang="en-US" sz="2400" dirty="0" smtClean="0">
                <a:latin typeface="Tahoma" panose="020B0604030504040204" pitchFamily="34" charset="0"/>
                <a:ea typeface="Tahoma" panose="020B0604030504040204" pitchFamily="34" charset="0"/>
                <a:cs typeface="Tahoma" panose="020B0604030504040204" pitchFamily="34" charset="0"/>
                <a:hlinkClick r:id="rId2"/>
              </a:rPr>
              <a:t>www.gov.uk/government/publications/health-protection-in-schools-and-other-childcare-facilities/children-and-young-people-settings-tools-and-resources</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lvl="1"/>
            <a:endParaRPr lang="en-US" sz="2400" dirty="0">
              <a:latin typeface="Tahoma" panose="020B0604030504040204" pitchFamily="34" charset="0"/>
              <a:ea typeface="Tahoma" panose="020B0604030504040204" pitchFamily="34" charset="0"/>
              <a:cs typeface="Tahoma" panose="020B0604030504040204" pitchFamily="34" charset="0"/>
            </a:endParaRPr>
          </a:p>
        </p:txBody>
      </p:sp>
      <p:pic>
        <p:nvPicPr>
          <p:cNvPr id="6" name="Content Placeholder 5" descr="Unwell child - EMCAGE"/>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2414317"/>
            <a:ext cx="4875213" cy="3212054"/>
          </a:xfrm>
        </p:spPr>
      </p:pic>
    </p:spTree>
    <p:extLst>
      <p:ext uri="{BB962C8B-B14F-4D97-AF65-F5344CB8AC3E}">
        <p14:creationId xmlns:p14="http://schemas.microsoft.com/office/powerpoint/2010/main" val="1398410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a:bodyPr>
          <a:lstStyle/>
          <a:p>
            <a:r>
              <a:rPr lang="en-US" sz="4400" dirty="0" smtClean="0">
                <a:latin typeface="Rockwell" panose="02060603020205020403" pitchFamily="18" charset="0"/>
              </a:rPr>
              <a:t>Latest performance data</a:t>
            </a:r>
            <a:endParaRPr lang="en-US" sz="4400" dirty="0">
              <a:latin typeface="Rockwell" panose="02060603020205020403" pitchFamily="18" charset="0"/>
            </a:endParaRP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64842" y="1900353"/>
            <a:ext cx="5674474" cy="3541712"/>
          </a:xfrm>
          <a:prstGeom prst="rect">
            <a:avLst/>
          </a:prstGeom>
        </p:spPr>
      </p:pic>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5150485" y="4314305"/>
            <a:ext cx="6645910" cy="2255520"/>
          </a:xfrm>
          <a:prstGeom prst="rect">
            <a:avLst/>
          </a:prstGeom>
        </p:spPr>
      </p:pic>
      <p:sp>
        <p:nvSpPr>
          <p:cNvPr id="6" name="TextBox 5"/>
          <p:cNvSpPr txBox="1"/>
          <p:nvPr/>
        </p:nvSpPr>
        <p:spPr>
          <a:xfrm>
            <a:off x="6011285" y="1624597"/>
            <a:ext cx="5476904" cy="2308324"/>
          </a:xfrm>
          <a:prstGeom prst="rect">
            <a:avLst/>
          </a:prstGeom>
          <a:noFill/>
        </p:spPr>
        <p:txBody>
          <a:bodyPr wrap="square" rtlCol="0">
            <a:spAutoFit/>
          </a:bodyPr>
          <a:lstStyle/>
          <a:p>
            <a:r>
              <a:rPr lang="en-GB" dirty="0" smtClean="0"/>
              <a:t>This is our published data</a:t>
            </a:r>
          </a:p>
          <a:p>
            <a:r>
              <a:rPr lang="en-GB" dirty="0" smtClean="0"/>
              <a:t>This data includes all our pupils</a:t>
            </a:r>
          </a:p>
          <a:p>
            <a:r>
              <a:rPr lang="en-GB" dirty="0" smtClean="0"/>
              <a:t>We have a SEND unit and a resource base so our numbers of children who are unable to sit the SATs are very high – 12 % of our cohort were dis-applied from the SATs.</a:t>
            </a:r>
            <a:r>
              <a:rPr lang="en-GB" dirty="0"/>
              <a:t> </a:t>
            </a:r>
            <a:r>
              <a:rPr lang="en-GB" dirty="0" smtClean="0"/>
              <a:t> Meaning </a:t>
            </a:r>
            <a:r>
              <a:rPr lang="en-GB" dirty="0"/>
              <a:t>our highest possible % could have been </a:t>
            </a:r>
            <a:r>
              <a:rPr lang="en-GB" dirty="0" smtClean="0"/>
              <a:t>82</a:t>
            </a:r>
          </a:p>
          <a:p>
            <a:r>
              <a:rPr lang="en-GB" dirty="0" smtClean="0"/>
              <a:t>However, 30% of our year 6 cohort had SEND</a:t>
            </a:r>
          </a:p>
        </p:txBody>
      </p:sp>
    </p:spTree>
    <p:extLst>
      <p:ext uri="{BB962C8B-B14F-4D97-AF65-F5344CB8AC3E}">
        <p14:creationId xmlns:p14="http://schemas.microsoft.com/office/powerpoint/2010/main" val="1348318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we look at it a different way</a:t>
            </a:r>
            <a:endParaRPr lang="en-GB"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775653" y="1752352"/>
            <a:ext cx="9906000" cy="1606889"/>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3258469907"/>
              </p:ext>
            </p:extLst>
          </p:nvPr>
        </p:nvGraphicFramePr>
        <p:xfrm>
          <a:off x="994815" y="4301883"/>
          <a:ext cx="6657974" cy="2011680"/>
        </p:xfrm>
        <a:graphic>
          <a:graphicData uri="http://schemas.openxmlformats.org/drawingml/2006/table">
            <a:tbl>
              <a:tblPr firstRow="1" firstCol="1" bandRow="1">
                <a:tableStyleId>{5C22544A-7EE6-4342-B048-85BDC9FD1C3A}</a:tableStyleId>
              </a:tblPr>
              <a:tblGrid>
                <a:gridCol w="1057969">
                  <a:extLst>
                    <a:ext uri="{9D8B030D-6E8A-4147-A177-3AD203B41FA5}">
                      <a16:colId xmlns:a16="http://schemas.microsoft.com/office/drawing/2014/main" val="1245599698"/>
                    </a:ext>
                  </a:extLst>
                </a:gridCol>
                <a:gridCol w="759860">
                  <a:extLst>
                    <a:ext uri="{9D8B030D-6E8A-4147-A177-3AD203B41FA5}">
                      <a16:colId xmlns:a16="http://schemas.microsoft.com/office/drawing/2014/main" val="2108415044"/>
                    </a:ext>
                  </a:extLst>
                </a:gridCol>
                <a:gridCol w="520105">
                  <a:extLst>
                    <a:ext uri="{9D8B030D-6E8A-4147-A177-3AD203B41FA5}">
                      <a16:colId xmlns:a16="http://schemas.microsoft.com/office/drawing/2014/main" val="2457456319"/>
                    </a:ext>
                  </a:extLst>
                </a:gridCol>
                <a:gridCol w="633006">
                  <a:extLst>
                    <a:ext uri="{9D8B030D-6E8A-4147-A177-3AD203B41FA5}">
                      <a16:colId xmlns:a16="http://schemas.microsoft.com/office/drawing/2014/main" val="3677711834"/>
                    </a:ext>
                  </a:extLst>
                </a:gridCol>
                <a:gridCol w="1050992">
                  <a:extLst>
                    <a:ext uri="{9D8B030D-6E8A-4147-A177-3AD203B41FA5}">
                      <a16:colId xmlns:a16="http://schemas.microsoft.com/office/drawing/2014/main" val="3097177755"/>
                    </a:ext>
                  </a:extLst>
                </a:gridCol>
                <a:gridCol w="650131">
                  <a:extLst>
                    <a:ext uri="{9D8B030D-6E8A-4147-A177-3AD203B41FA5}">
                      <a16:colId xmlns:a16="http://schemas.microsoft.com/office/drawing/2014/main" val="3852931908"/>
                    </a:ext>
                  </a:extLst>
                </a:gridCol>
                <a:gridCol w="723072">
                  <a:extLst>
                    <a:ext uri="{9D8B030D-6E8A-4147-A177-3AD203B41FA5}">
                      <a16:colId xmlns:a16="http://schemas.microsoft.com/office/drawing/2014/main" val="69305328"/>
                    </a:ext>
                  </a:extLst>
                </a:gridCol>
                <a:gridCol w="539767">
                  <a:extLst>
                    <a:ext uri="{9D8B030D-6E8A-4147-A177-3AD203B41FA5}">
                      <a16:colId xmlns:a16="http://schemas.microsoft.com/office/drawing/2014/main" val="2633391135"/>
                    </a:ext>
                  </a:extLst>
                </a:gridCol>
                <a:gridCol w="723072">
                  <a:extLst>
                    <a:ext uri="{9D8B030D-6E8A-4147-A177-3AD203B41FA5}">
                      <a16:colId xmlns:a16="http://schemas.microsoft.com/office/drawing/2014/main" val="3642703204"/>
                    </a:ext>
                  </a:extLst>
                </a:gridCol>
              </a:tblGrid>
              <a:tr h="306705">
                <a:tc>
                  <a:txBody>
                    <a:bodyPr/>
                    <a:lstStyle/>
                    <a:p>
                      <a:pPr algn="l">
                        <a:spcAft>
                          <a:spcPts val="0"/>
                        </a:spcAft>
                      </a:pPr>
                      <a:r>
                        <a:rPr lang="en-GB" sz="10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Number on roll in Yr 6</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 of SEN</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 of EHCPs</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Resource Base and mainstream makeup</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Reading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Writing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Maths</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Combined</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0870201"/>
                  </a:ext>
                </a:extLst>
              </a:tr>
              <a:tr h="467360">
                <a:tc>
                  <a:txBody>
                    <a:bodyPr/>
                    <a:lstStyle/>
                    <a:p>
                      <a:pPr algn="l">
                        <a:spcAft>
                          <a:spcPts val="0"/>
                        </a:spcAft>
                      </a:pPr>
                      <a:r>
                        <a:rPr lang="en-GB" sz="1000">
                          <a:effectLst/>
                        </a:rPr>
                        <a:t>2019 data and Contextual information</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137</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22%</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9%</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8 in Orchard</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65%</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64%</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65%</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53%</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20659607"/>
                  </a:ext>
                </a:extLst>
              </a:tr>
              <a:tr h="467360">
                <a:tc>
                  <a:txBody>
                    <a:bodyPr/>
                    <a:lstStyle/>
                    <a:p>
                      <a:pPr algn="l">
                        <a:spcAft>
                          <a:spcPts val="0"/>
                        </a:spcAft>
                      </a:pPr>
                      <a:r>
                        <a:rPr lang="en-GB" sz="1000">
                          <a:effectLst/>
                        </a:rPr>
                        <a:t>2022 data and contextual information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100</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30%</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14%</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9 in Orchard</a:t>
                      </a:r>
                      <a:endParaRPr lang="en-GB" sz="1100">
                        <a:effectLst/>
                      </a:endParaRPr>
                    </a:p>
                    <a:p>
                      <a:pPr algn="l">
                        <a:spcAft>
                          <a:spcPts val="0"/>
                        </a:spcAft>
                      </a:pPr>
                      <a:r>
                        <a:rPr lang="en-GB" sz="1000">
                          <a:effectLst/>
                        </a:rPr>
                        <a:t>5 EHCPs in mainstream</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63%</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48%</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53%</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41%</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91968093"/>
                  </a:ext>
                </a:extLst>
              </a:tr>
              <a:tr h="467360">
                <a:tc>
                  <a:txBody>
                    <a:bodyPr/>
                    <a:lstStyle/>
                    <a:p>
                      <a:pPr algn="l">
                        <a:spcAft>
                          <a:spcPts val="0"/>
                        </a:spcAft>
                      </a:pPr>
                      <a:r>
                        <a:rPr lang="en-GB" sz="1000">
                          <a:effectLst/>
                        </a:rPr>
                        <a:t>2023 data and contextual information</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117</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28%</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11%</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3 in Orchard and 6 in Woodlands</a:t>
                      </a:r>
                      <a:endParaRPr lang="en-GB" sz="1100">
                        <a:effectLst/>
                      </a:endParaRPr>
                    </a:p>
                    <a:p>
                      <a:pPr algn="l">
                        <a:spcAft>
                          <a:spcPts val="0"/>
                        </a:spcAft>
                      </a:pPr>
                      <a:r>
                        <a:rPr lang="en-GB" sz="1000">
                          <a:effectLst/>
                        </a:rPr>
                        <a:t>4 in mainstream</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68%</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62%</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70%</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54%</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72002419"/>
                  </a:ext>
                </a:extLst>
              </a:tr>
              <a:tr h="152400">
                <a:tc>
                  <a:txBody>
                    <a:bodyPr/>
                    <a:lstStyle/>
                    <a:p>
                      <a:pPr algn="l">
                        <a:spcAft>
                          <a:spcPts val="0"/>
                        </a:spcAft>
                      </a:pPr>
                      <a:r>
                        <a:rPr lang="en-GB" sz="10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+17</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- 2%</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-3%</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+5%</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+14%</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a:effectLst/>
                        </a:rPr>
                        <a:t>+17%</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Aft>
                          <a:spcPts val="0"/>
                        </a:spcAft>
                      </a:pPr>
                      <a:r>
                        <a:rPr lang="en-GB" sz="1000" dirty="0">
                          <a:effectLst/>
                        </a:rPr>
                        <a:t>+13%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37941946"/>
                  </a:ext>
                </a:extLst>
              </a:tr>
            </a:tbl>
          </a:graphicData>
        </a:graphic>
      </p:graphicFrame>
      <p:sp>
        <p:nvSpPr>
          <p:cNvPr id="6" name="TextBox 5"/>
          <p:cNvSpPr txBox="1"/>
          <p:nvPr/>
        </p:nvSpPr>
        <p:spPr>
          <a:xfrm>
            <a:off x="681643" y="3292746"/>
            <a:ext cx="10183091" cy="923330"/>
          </a:xfrm>
          <a:prstGeom prst="rect">
            <a:avLst/>
          </a:prstGeom>
          <a:noFill/>
        </p:spPr>
        <p:txBody>
          <a:bodyPr wrap="square" rtlCol="0">
            <a:spAutoFit/>
          </a:bodyPr>
          <a:lstStyle/>
          <a:p>
            <a:r>
              <a:rPr lang="en-GB" dirty="0" smtClean="0"/>
              <a:t>Without the dis-applied group, our data looks a lot healthier and more in line with other schools – other schools do not have as many dis-applied children as we do. </a:t>
            </a:r>
          </a:p>
          <a:p>
            <a:r>
              <a:rPr lang="en-GB" dirty="0" smtClean="0"/>
              <a:t>Writing remains a priority and is on the School Development Plan – can be found on the website</a:t>
            </a:r>
            <a:endParaRPr lang="en-GB" dirty="0"/>
          </a:p>
        </p:txBody>
      </p:sp>
      <p:sp>
        <p:nvSpPr>
          <p:cNvPr id="7" name="TextBox 6"/>
          <p:cNvSpPr txBox="1"/>
          <p:nvPr/>
        </p:nvSpPr>
        <p:spPr>
          <a:xfrm>
            <a:off x="7946967" y="4147127"/>
            <a:ext cx="3801688" cy="2862322"/>
          </a:xfrm>
          <a:prstGeom prst="rect">
            <a:avLst/>
          </a:prstGeom>
          <a:noFill/>
        </p:spPr>
        <p:txBody>
          <a:bodyPr wrap="square" rtlCol="0">
            <a:spAutoFit/>
          </a:bodyPr>
          <a:lstStyle/>
          <a:p>
            <a:r>
              <a:rPr lang="en-GB" dirty="0" smtClean="0"/>
              <a:t>Since 2019 improvements are noticeable despite increasing SEND and </a:t>
            </a:r>
            <a:r>
              <a:rPr lang="en-GB" dirty="0" err="1" smtClean="0"/>
              <a:t>covid</a:t>
            </a:r>
            <a:r>
              <a:rPr lang="en-GB" dirty="0" smtClean="0"/>
              <a:t>:</a:t>
            </a:r>
          </a:p>
          <a:p>
            <a:r>
              <a:rPr lang="en-GB" dirty="0"/>
              <a:t>3</a:t>
            </a:r>
            <a:r>
              <a:rPr lang="en-GB" dirty="0" smtClean="0"/>
              <a:t>% increase on 2019 in reading</a:t>
            </a:r>
          </a:p>
          <a:p>
            <a:r>
              <a:rPr lang="en-GB" dirty="0" smtClean="0"/>
              <a:t>2% drop in writing – this is a focus and impacted heavily by </a:t>
            </a:r>
            <a:r>
              <a:rPr lang="en-GB" dirty="0" err="1" smtClean="0"/>
              <a:t>covid</a:t>
            </a:r>
            <a:endParaRPr lang="en-GB" dirty="0" smtClean="0"/>
          </a:p>
          <a:p>
            <a:r>
              <a:rPr lang="en-GB" dirty="0" smtClean="0"/>
              <a:t>5% increase in maths from 2019</a:t>
            </a:r>
          </a:p>
          <a:p>
            <a:r>
              <a:rPr lang="en-GB" dirty="0" smtClean="0"/>
              <a:t>In 2023 – 25% of our children went to Grammar Schools (1:4 but 1:20 all children)</a:t>
            </a:r>
          </a:p>
        </p:txBody>
      </p:sp>
    </p:spTree>
    <p:extLst>
      <p:ext uri="{BB962C8B-B14F-4D97-AF65-F5344CB8AC3E}">
        <p14:creationId xmlns:p14="http://schemas.microsoft.com/office/powerpoint/2010/main" val="4206589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School priorities</a:t>
            </a:r>
            <a:r>
              <a:rPr lang="en-GB" dirty="0"/>
              <a:t/>
            </a:r>
            <a:br>
              <a:rPr lang="en-GB" dirty="0"/>
            </a:br>
            <a:r>
              <a:rPr lang="en-GB" dirty="0" smtClean="0"/>
              <a:t>quality of education</a:t>
            </a:r>
            <a:endParaRPr lang="en-GB" dirty="0"/>
          </a:p>
        </p:txBody>
      </p:sp>
      <p:sp>
        <p:nvSpPr>
          <p:cNvPr id="5" name="Content Placeholder 2"/>
          <p:cNvSpPr txBox="1">
            <a:spLocks/>
          </p:cNvSpPr>
          <p:nvPr/>
        </p:nvSpPr>
        <p:spPr>
          <a:xfrm>
            <a:off x="1141412" y="2249487"/>
            <a:ext cx="9905999" cy="3541714"/>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endParaRPr lang="en-GB" dirty="0"/>
          </a:p>
        </p:txBody>
      </p:sp>
      <p:sp>
        <p:nvSpPr>
          <p:cNvPr id="7" name="Content Placeholder 6"/>
          <p:cNvSpPr>
            <a:spLocks noGrp="1"/>
          </p:cNvSpPr>
          <p:nvPr>
            <p:ph idx="1"/>
          </p:nvPr>
        </p:nvSpPr>
        <p:spPr/>
        <p:txBody>
          <a:bodyPr/>
          <a:lstStyle/>
          <a:p>
            <a:r>
              <a:rPr lang="en-GB" dirty="0"/>
              <a:t>We must continue to focus on improving outcomes for pupils at each key stage through the delivery of a strong curriculum and good teaching.</a:t>
            </a:r>
          </a:p>
          <a:p>
            <a:r>
              <a:rPr lang="en-GB" dirty="0"/>
              <a:t>We will build on the principles of our approaches to reading and writing so that all children make sufficient progress to enable them to access the whole curriculum meaningfully</a:t>
            </a:r>
          </a:p>
          <a:p>
            <a:r>
              <a:rPr lang="en-GB" dirty="0"/>
              <a:t>To ensure a strong start for our youngest pupils through the delivery of a strong curriculum, targeted teaching and an inclusive environment. </a:t>
            </a:r>
          </a:p>
          <a:p>
            <a:endParaRPr lang="en-GB" dirty="0"/>
          </a:p>
        </p:txBody>
      </p:sp>
    </p:spTree>
    <p:extLst>
      <p:ext uri="{BB962C8B-B14F-4D97-AF65-F5344CB8AC3E}">
        <p14:creationId xmlns:p14="http://schemas.microsoft.com/office/powerpoint/2010/main" val="21562148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TF77815013_Problem-solution cycle_RVA_v3" id="{20834410-FC37-46AC-ACB7-FB202F8C4BA9}" vid="{1ED24379-BFF7-4E2F-B7EC-A47C906E21A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579702B-25C7-40D7-9E29-7686B11A9660}">
  <ds:schemaRefs>
    <ds:schemaRef ds:uri="http://schemas.microsoft.com/sharepoint/v3/contenttype/forms"/>
  </ds:schemaRefs>
</ds:datastoreItem>
</file>

<file path=customXml/itemProps2.xml><?xml version="1.0" encoding="utf-8"?>
<ds:datastoreItem xmlns:ds="http://schemas.openxmlformats.org/officeDocument/2006/customXml" ds:itemID="{A7C0B241-13E5-418D-8920-D23491E2D2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7866CFD-F94E-4AE5-ACEA-86FEC0F48A10}">
  <ds:schemaRefs>
    <ds:schemaRef ds:uri="http://schemas.microsoft.com/office/2006/documentManagement/types"/>
    <ds:schemaRef ds:uri="71af3243-3dd4-4a8d-8c0d-dd76da1f02a5"/>
    <ds:schemaRef ds:uri="http://schemas.openxmlformats.org/package/2006/metadata/core-properties"/>
    <ds:schemaRef ds:uri="http://purl.org/dc/dcmitype/"/>
    <ds:schemaRef ds:uri="http://purl.org/dc/terms/"/>
    <ds:schemaRef ds:uri="http://purl.org/dc/elements/1.1/"/>
    <ds:schemaRef ds:uri="http://schemas.microsoft.com/office/infopath/2007/PartnerControls"/>
    <ds:schemaRef ds:uri="http://schemas.microsoft.com/office/2006/metadata/properties"/>
    <ds:schemaRef ds:uri="http://www.w3.org/XML/1998/namespace"/>
    <ds:schemaRef ds:uri="16c05727-aa75-4e4a-9b5f-8a80a1165891"/>
  </ds:schemaRefs>
</ds:datastoreItem>
</file>

<file path=docProps/app.xml><?xml version="1.0" encoding="utf-8"?>
<Properties xmlns="http://schemas.openxmlformats.org/officeDocument/2006/extended-properties" xmlns:vt="http://schemas.openxmlformats.org/officeDocument/2006/docPropsVTypes">
  <Template>Problemsolution cycle </Template>
  <TotalTime>0</TotalTime>
  <Words>1207</Words>
  <Application>Microsoft Office PowerPoint</Application>
  <PresentationFormat>Widescreen</PresentationFormat>
  <Paragraphs>167</Paragraphs>
  <Slides>15</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Arial</vt:lpstr>
      <vt:lpstr>Calibri</vt:lpstr>
      <vt:lpstr>Rockwell</vt:lpstr>
      <vt:lpstr>Tahoma</vt:lpstr>
      <vt:lpstr>Times New Roman</vt:lpstr>
      <vt:lpstr>Trebuchet MS</vt:lpstr>
      <vt:lpstr>Tw Cen MT</vt:lpstr>
      <vt:lpstr>Wingdings</vt:lpstr>
      <vt:lpstr>Wingdings 3</vt:lpstr>
      <vt:lpstr>Circuit</vt:lpstr>
      <vt:lpstr>Year 3 and 4 Parent forum</vt:lpstr>
      <vt:lpstr>The general themes</vt:lpstr>
      <vt:lpstr>The general themes</vt:lpstr>
      <vt:lpstr>Staffing – the issues</vt:lpstr>
      <vt:lpstr>Workable Solutions </vt:lpstr>
      <vt:lpstr>Exclusion Periods</vt:lpstr>
      <vt:lpstr>Latest performance data</vt:lpstr>
      <vt:lpstr>When we look at it a different way</vt:lpstr>
      <vt:lpstr>School priorities quality of education</vt:lpstr>
      <vt:lpstr>Objectives</vt:lpstr>
      <vt:lpstr>Behaviour and Attitudes </vt:lpstr>
      <vt:lpstr>objectives</vt:lpstr>
      <vt:lpstr>Personal Development</vt:lpstr>
      <vt:lpstr>Measuring progress of children with SEND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2024-01-22T10:49:46Z</dcterms:created>
  <dcterms:modified xsi:type="dcterms:W3CDTF">2024-05-05T16:30:18Z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