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8"/>
  </p:handoutMasterIdLst>
  <p:sldIdLst>
    <p:sldId id="256" r:id="rId2"/>
    <p:sldId id="257" r:id="rId3"/>
    <p:sldId id="258" r:id="rId4"/>
    <p:sldId id="259" r:id="rId5"/>
    <p:sldId id="260" r:id="rId6"/>
    <p:sldId id="262" r:id="rId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66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58AC2CDC-0967-4658-920F-5744B7FFD565}" type="datetimeFigureOut">
              <a:rPr lang="en-GB" smtClean="0"/>
              <a:t>21/01/2022</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7DE0F054-EE95-4280-916C-0FA6852E628E}" type="slidenum">
              <a:rPr lang="en-GB" smtClean="0"/>
              <a:t>‹#›</a:t>
            </a:fld>
            <a:endParaRPr lang="en-GB"/>
          </a:p>
        </p:txBody>
      </p:sp>
    </p:spTree>
    <p:extLst>
      <p:ext uri="{BB962C8B-B14F-4D97-AF65-F5344CB8AC3E}">
        <p14:creationId xmlns:p14="http://schemas.microsoft.com/office/powerpoint/2010/main" val="75057348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276D757-F289-43B8-8B88-85722DF581B3}" type="datetimeFigureOut">
              <a:rPr lang="en-GB" smtClean="0"/>
              <a:t>21/01/2022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8B772A-BB26-4FD2-92AC-07F54A4EEB1F}" type="slidenum">
              <a:rPr lang="en-GB" smtClean="0"/>
              <a:t>‹#›</a:t>
            </a:fld>
            <a:endParaRPr lang="en-GB"/>
          </a:p>
        </p:txBody>
      </p:sp>
    </p:spTree>
    <p:extLst>
      <p:ext uri="{BB962C8B-B14F-4D97-AF65-F5344CB8AC3E}">
        <p14:creationId xmlns:p14="http://schemas.microsoft.com/office/powerpoint/2010/main" val="3701979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276D757-F289-43B8-8B88-85722DF581B3}" type="datetimeFigureOut">
              <a:rPr lang="en-GB" smtClean="0"/>
              <a:t>21/01/2022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8B772A-BB26-4FD2-92AC-07F54A4EEB1F}" type="slidenum">
              <a:rPr lang="en-GB" smtClean="0"/>
              <a:t>‹#›</a:t>
            </a:fld>
            <a:endParaRPr lang="en-GB"/>
          </a:p>
        </p:txBody>
      </p:sp>
    </p:spTree>
    <p:extLst>
      <p:ext uri="{BB962C8B-B14F-4D97-AF65-F5344CB8AC3E}">
        <p14:creationId xmlns:p14="http://schemas.microsoft.com/office/powerpoint/2010/main" val="118315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276D757-F289-43B8-8B88-85722DF581B3}" type="datetimeFigureOut">
              <a:rPr lang="en-GB" smtClean="0"/>
              <a:t>21/01/2022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8B772A-BB26-4FD2-92AC-07F54A4EEB1F}" type="slidenum">
              <a:rPr lang="en-GB" smtClean="0"/>
              <a:t>‹#›</a:t>
            </a:fld>
            <a:endParaRPr lang="en-GB"/>
          </a:p>
        </p:txBody>
      </p:sp>
    </p:spTree>
    <p:extLst>
      <p:ext uri="{BB962C8B-B14F-4D97-AF65-F5344CB8AC3E}">
        <p14:creationId xmlns:p14="http://schemas.microsoft.com/office/powerpoint/2010/main" val="398066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276D757-F289-43B8-8B88-85722DF581B3}" type="datetimeFigureOut">
              <a:rPr lang="en-GB" smtClean="0"/>
              <a:t>21/01/2022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8B772A-BB26-4FD2-92AC-07F54A4EEB1F}" type="slidenum">
              <a:rPr lang="en-GB" smtClean="0"/>
              <a:t>‹#›</a:t>
            </a:fld>
            <a:endParaRPr lang="en-GB"/>
          </a:p>
        </p:txBody>
      </p:sp>
    </p:spTree>
    <p:extLst>
      <p:ext uri="{BB962C8B-B14F-4D97-AF65-F5344CB8AC3E}">
        <p14:creationId xmlns:p14="http://schemas.microsoft.com/office/powerpoint/2010/main" val="2068901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76D757-F289-43B8-8B88-85722DF581B3}" type="datetimeFigureOut">
              <a:rPr lang="en-GB" smtClean="0"/>
              <a:t>21/01/2022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8B772A-BB26-4FD2-92AC-07F54A4EEB1F}" type="slidenum">
              <a:rPr lang="en-GB" smtClean="0"/>
              <a:t>‹#›</a:t>
            </a:fld>
            <a:endParaRPr lang="en-GB"/>
          </a:p>
        </p:txBody>
      </p:sp>
    </p:spTree>
    <p:extLst>
      <p:ext uri="{BB962C8B-B14F-4D97-AF65-F5344CB8AC3E}">
        <p14:creationId xmlns:p14="http://schemas.microsoft.com/office/powerpoint/2010/main" val="883217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276D757-F289-43B8-8B88-85722DF581B3}" type="datetimeFigureOut">
              <a:rPr lang="en-GB" smtClean="0"/>
              <a:t>21/01/2022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8B772A-BB26-4FD2-92AC-07F54A4EEB1F}" type="slidenum">
              <a:rPr lang="en-GB" smtClean="0"/>
              <a:t>‹#›</a:t>
            </a:fld>
            <a:endParaRPr lang="en-GB"/>
          </a:p>
        </p:txBody>
      </p:sp>
    </p:spTree>
    <p:extLst>
      <p:ext uri="{BB962C8B-B14F-4D97-AF65-F5344CB8AC3E}">
        <p14:creationId xmlns:p14="http://schemas.microsoft.com/office/powerpoint/2010/main" val="1155009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276D757-F289-43B8-8B88-85722DF581B3}" type="datetimeFigureOut">
              <a:rPr lang="en-GB" smtClean="0"/>
              <a:t>21/01/2022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D8B772A-BB26-4FD2-92AC-07F54A4EEB1F}" type="slidenum">
              <a:rPr lang="en-GB" smtClean="0"/>
              <a:t>‹#›</a:t>
            </a:fld>
            <a:endParaRPr lang="en-GB"/>
          </a:p>
        </p:txBody>
      </p:sp>
    </p:spTree>
    <p:extLst>
      <p:ext uri="{BB962C8B-B14F-4D97-AF65-F5344CB8AC3E}">
        <p14:creationId xmlns:p14="http://schemas.microsoft.com/office/powerpoint/2010/main" val="1901145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276D757-F289-43B8-8B88-85722DF581B3}" type="datetimeFigureOut">
              <a:rPr lang="en-GB" smtClean="0"/>
              <a:t>21/01/2022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D8B772A-BB26-4FD2-92AC-07F54A4EEB1F}" type="slidenum">
              <a:rPr lang="en-GB" smtClean="0"/>
              <a:t>‹#›</a:t>
            </a:fld>
            <a:endParaRPr lang="en-GB"/>
          </a:p>
        </p:txBody>
      </p:sp>
    </p:spTree>
    <p:extLst>
      <p:ext uri="{BB962C8B-B14F-4D97-AF65-F5344CB8AC3E}">
        <p14:creationId xmlns:p14="http://schemas.microsoft.com/office/powerpoint/2010/main" val="2808261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76D757-F289-43B8-8B88-85722DF581B3}" type="datetimeFigureOut">
              <a:rPr lang="en-GB" smtClean="0"/>
              <a:t>21/01/2022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D8B772A-BB26-4FD2-92AC-07F54A4EEB1F}" type="slidenum">
              <a:rPr lang="en-GB" smtClean="0"/>
              <a:t>‹#›</a:t>
            </a:fld>
            <a:endParaRPr lang="en-GB"/>
          </a:p>
        </p:txBody>
      </p:sp>
    </p:spTree>
    <p:extLst>
      <p:ext uri="{BB962C8B-B14F-4D97-AF65-F5344CB8AC3E}">
        <p14:creationId xmlns:p14="http://schemas.microsoft.com/office/powerpoint/2010/main" val="3522677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76D757-F289-43B8-8B88-85722DF581B3}" type="datetimeFigureOut">
              <a:rPr lang="en-GB" smtClean="0"/>
              <a:t>21/01/2022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8B772A-BB26-4FD2-92AC-07F54A4EEB1F}" type="slidenum">
              <a:rPr lang="en-GB" smtClean="0"/>
              <a:t>‹#›</a:t>
            </a:fld>
            <a:endParaRPr lang="en-GB"/>
          </a:p>
        </p:txBody>
      </p:sp>
    </p:spTree>
    <p:extLst>
      <p:ext uri="{BB962C8B-B14F-4D97-AF65-F5344CB8AC3E}">
        <p14:creationId xmlns:p14="http://schemas.microsoft.com/office/powerpoint/2010/main" val="841774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76D757-F289-43B8-8B88-85722DF581B3}" type="datetimeFigureOut">
              <a:rPr lang="en-GB" smtClean="0"/>
              <a:t>21/01/2022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8B772A-BB26-4FD2-92AC-07F54A4EEB1F}" type="slidenum">
              <a:rPr lang="en-GB" smtClean="0"/>
              <a:t>‹#›</a:t>
            </a:fld>
            <a:endParaRPr lang="en-GB"/>
          </a:p>
        </p:txBody>
      </p:sp>
    </p:spTree>
    <p:extLst>
      <p:ext uri="{BB962C8B-B14F-4D97-AF65-F5344CB8AC3E}">
        <p14:creationId xmlns:p14="http://schemas.microsoft.com/office/powerpoint/2010/main" val="564636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76D757-F289-43B8-8B88-85722DF581B3}" type="datetimeFigureOut">
              <a:rPr lang="en-GB" smtClean="0"/>
              <a:t>21/01/2022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8B772A-BB26-4FD2-92AC-07F54A4EEB1F}" type="slidenum">
              <a:rPr lang="en-GB" smtClean="0"/>
              <a:t>‹#›</a:t>
            </a:fld>
            <a:endParaRPr lang="en-GB"/>
          </a:p>
        </p:txBody>
      </p:sp>
    </p:spTree>
    <p:extLst>
      <p:ext uri="{BB962C8B-B14F-4D97-AF65-F5344CB8AC3E}">
        <p14:creationId xmlns:p14="http://schemas.microsoft.com/office/powerpoint/2010/main" val="23229195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0406" t="1602" r="31454" b="1833"/>
          <a:stretch/>
        </p:blipFill>
        <p:spPr>
          <a:xfrm>
            <a:off x="981598" y="873848"/>
            <a:ext cx="3459504" cy="4926851"/>
          </a:xfrm>
          <a:prstGeom prst="rect">
            <a:avLst/>
          </a:prstGeom>
        </p:spPr>
      </p:pic>
      <p:sp>
        <p:nvSpPr>
          <p:cNvPr id="5" name="TextBox 4"/>
          <p:cNvSpPr txBox="1"/>
          <p:nvPr/>
        </p:nvSpPr>
        <p:spPr>
          <a:xfrm>
            <a:off x="5065776" y="786384"/>
            <a:ext cx="6464808" cy="4524315"/>
          </a:xfrm>
          <a:prstGeom prst="rect">
            <a:avLst/>
          </a:prstGeom>
          <a:noFill/>
          <a:ln>
            <a:solidFill>
              <a:schemeClr val="accent1"/>
            </a:solidFill>
          </a:ln>
        </p:spPr>
        <p:txBody>
          <a:bodyPr wrap="square" rtlCol="0">
            <a:spAutoFit/>
          </a:bodyPr>
          <a:lstStyle/>
          <a:p>
            <a:r>
              <a:rPr lang="en-GB" dirty="0">
                <a:latin typeface="Ruluko" panose="02000000000000000000" pitchFamily="2" charset="0"/>
                <a:ea typeface="Tahoma" panose="020B0604030504040204" pitchFamily="34" charset="0"/>
                <a:cs typeface="Tahoma" panose="020B0604030504040204" pitchFamily="34" charset="0"/>
              </a:rPr>
              <a:t>Priory School are committed to providing for the spiritual, moral, social and cultural (SMSC) development of our pupils.  Part of this commitment means that we actively promote the fundamental British Values.  The fundamental British Values are defined as:</a:t>
            </a:r>
          </a:p>
          <a:p>
            <a:pPr marL="285750" indent="-285750">
              <a:buFont typeface="Arial" panose="020B0604020202020204" pitchFamily="34" charset="0"/>
              <a:buChar char="•"/>
            </a:pPr>
            <a:r>
              <a:rPr lang="en-GB" dirty="0">
                <a:latin typeface="Ruluko" panose="02000000000000000000" pitchFamily="2" charset="0"/>
                <a:ea typeface="Tahoma" panose="020B0604030504040204" pitchFamily="34" charset="0"/>
                <a:cs typeface="Tahoma" panose="020B0604030504040204" pitchFamily="34" charset="0"/>
              </a:rPr>
              <a:t>Democracy</a:t>
            </a:r>
          </a:p>
          <a:p>
            <a:pPr marL="285750" indent="-285750">
              <a:buFont typeface="Arial" panose="020B0604020202020204" pitchFamily="34" charset="0"/>
              <a:buChar char="•"/>
            </a:pPr>
            <a:r>
              <a:rPr lang="en-GB" dirty="0">
                <a:latin typeface="Ruluko" panose="02000000000000000000" pitchFamily="2" charset="0"/>
                <a:ea typeface="Tahoma" panose="020B0604030504040204" pitchFamily="34" charset="0"/>
                <a:cs typeface="Tahoma" panose="020B0604030504040204" pitchFamily="34" charset="0"/>
              </a:rPr>
              <a:t>The Rule of Law</a:t>
            </a:r>
          </a:p>
          <a:p>
            <a:pPr marL="285750" indent="-285750">
              <a:buFont typeface="Arial" panose="020B0604020202020204" pitchFamily="34" charset="0"/>
              <a:buChar char="•"/>
            </a:pPr>
            <a:r>
              <a:rPr lang="en-GB" dirty="0">
                <a:latin typeface="Ruluko" panose="02000000000000000000" pitchFamily="2" charset="0"/>
                <a:ea typeface="Tahoma" panose="020B0604030504040204" pitchFamily="34" charset="0"/>
                <a:cs typeface="Tahoma" panose="020B0604030504040204" pitchFamily="34" charset="0"/>
              </a:rPr>
              <a:t>Individual Liberty</a:t>
            </a:r>
          </a:p>
          <a:p>
            <a:pPr marL="285750" indent="-285750">
              <a:buFont typeface="Arial" panose="020B0604020202020204" pitchFamily="34" charset="0"/>
              <a:buChar char="•"/>
            </a:pPr>
            <a:r>
              <a:rPr lang="en-GB" dirty="0">
                <a:latin typeface="Ruluko" panose="02000000000000000000" pitchFamily="2" charset="0"/>
                <a:ea typeface="Tahoma" panose="020B0604030504040204" pitchFamily="34" charset="0"/>
                <a:cs typeface="Tahoma" panose="020B0604030504040204" pitchFamily="34" charset="0"/>
              </a:rPr>
              <a:t>Mutual Respect and Tolerance of Different Faiths and Beliefs</a:t>
            </a:r>
          </a:p>
          <a:p>
            <a:pPr marL="285750" indent="-285750">
              <a:buFont typeface="Arial" panose="020B0604020202020204" pitchFamily="34" charset="0"/>
              <a:buChar char="•"/>
            </a:pPr>
            <a:endParaRPr lang="en-GB" dirty="0">
              <a:latin typeface="Ruluko" panose="02000000000000000000" pitchFamily="2"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endParaRPr lang="en-GB" dirty="0">
              <a:latin typeface="Ruluko" panose="02000000000000000000" pitchFamily="2" charset="0"/>
              <a:ea typeface="Tahoma" panose="020B0604030504040204" pitchFamily="34" charset="0"/>
              <a:cs typeface="Tahoma" panose="020B0604030504040204" pitchFamily="34" charset="0"/>
            </a:endParaRPr>
          </a:p>
          <a:p>
            <a:r>
              <a:rPr lang="en-GB" dirty="0">
                <a:latin typeface="Ruluko" panose="02000000000000000000" pitchFamily="2" charset="0"/>
                <a:ea typeface="Tahoma" panose="020B0604030504040204" pitchFamily="34" charset="0"/>
                <a:cs typeface="Tahoma" panose="020B0604030504040204" pitchFamily="34" charset="0"/>
              </a:rPr>
              <a:t>Promoting these British Values is a central part of teaching and learning.  By doing this, we aim to help children become well-rounded members of society.  These British Values are promoted throughout the curriculum, across the whole school.  They are also seen in school ethos and policies, assemblies, special events and cultural celebrations.  </a:t>
            </a:r>
          </a:p>
        </p:txBody>
      </p:sp>
    </p:spTree>
    <p:extLst>
      <p:ext uri="{BB962C8B-B14F-4D97-AF65-F5344CB8AC3E}">
        <p14:creationId xmlns:p14="http://schemas.microsoft.com/office/powerpoint/2010/main" val="95914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137" t="28693" r="22647" b="14837"/>
          <a:stretch/>
        </p:blipFill>
        <p:spPr>
          <a:xfrm>
            <a:off x="829772" y="1082936"/>
            <a:ext cx="10488707" cy="4489222"/>
          </a:xfrm>
          <a:prstGeom prst="rect">
            <a:avLst/>
          </a:prstGeom>
          <a:ln w="28575">
            <a:solidFill>
              <a:schemeClr val="accent1"/>
            </a:solidFill>
          </a:ln>
        </p:spPr>
      </p:pic>
    </p:spTree>
    <p:extLst>
      <p:ext uri="{BB962C8B-B14F-4D97-AF65-F5344CB8AC3E}">
        <p14:creationId xmlns:p14="http://schemas.microsoft.com/office/powerpoint/2010/main" val="253133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334" t="22070" r="22451" b="28083"/>
          <a:stretch/>
        </p:blipFill>
        <p:spPr>
          <a:xfrm>
            <a:off x="851827" y="1201272"/>
            <a:ext cx="10703859" cy="4043995"/>
          </a:xfrm>
          <a:prstGeom prst="rect">
            <a:avLst/>
          </a:prstGeom>
          <a:ln w="28575">
            <a:solidFill>
              <a:srgbClr val="FF0000"/>
            </a:solidFill>
          </a:ln>
        </p:spPr>
      </p:pic>
    </p:spTree>
    <p:extLst>
      <p:ext uri="{BB962C8B-B14F-4D97-AF65-F5344CB8AC3E}">
        <p14:creationId xmlns:p14="http://schemas.microsoft.com/office/powerpoint/2010/main" val="1044817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334" t="28693" r="21961" b="24074"/>
          <a:stretch/>
        </p:blipFill>
        <p:spPr>
          <a:xfrm>
            <a:off x="627889" y="1373930"/>
            <a:ext cx="10811436" cy="3845013"/>
          </a:xfrm>
          <a:prstGeom prst="rect">
            <a:avLst/>
          </a:prstGeom>
          <a:ln w="28575">
            <a:solidFill>
              <a:srgbClr val="00B0F0"/>
            </a:solidFill>
          </a:ln>
        </p:spPr>
      </p:pic>
    </p:spTree>
    <p:extLst>
      <p:ext uri="{BB962C8B-B14F-4D97-AF65-F5344CB8AC3E}">
        <p14:creationId xmlns:p14="http://schemas.microsoft.com/office/powerpoint/2010/main" val="23054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452" t="18410" r="21176" b="12048"/>
          <a:stretch/>
        </p:blipFill>
        <p:spPr>
          <a:xfrm>
            <a:off x="1093693" y="1129554"/>
            <a:ext cx="9914965" cy="5078396"/>
          </a:xfrm>
          <a:prstGeom prst="rect">
            <a:avLst/>
          </a:prstGeom>
          <a:ln w="28575">
            <a:solidFill>
              <a:srgbClr val="FF0000"/>
            </a:solidFill>
          </a:ln>
        </p:spPr>
      </p:pic>
    </p:spTree>
    <p:extLst>
      <p:ext uri="{BB962C8B-B14F-4D97-AF65-F5344CB8AC3E}">
        <p14:creationId xmlns:p14="http://schemas.microsoft.com/office/powerpoint/2010/main" val="135998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0717" y="88855"/>
            <a:ext cx="10846956" cy="676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828800" y="2690336"/>
            <a:ext cx="8179724" cy="2369880"/>
          </a:xfrm>
          <a:prstGeom prst="rect">
            <a:avLst/>
          </a:prstGeom>
        </p:spPr>
        <p:txBody>
          <a:bodyPr wrap="square">
            <a:spAutoFit/>
          </a:bodyPr>
          <a:lstStyle/>
          <a:p>
            <a:pPr>
              <a:spcBef>
                <a:spcPct val="0"/>
              </a:spcBef>
            </a:pPr>
            <a:endParaRPr lang="en-GB" altLang="en-US" dirty="0">
              <a:solidFill>
                <a:srgbClr val="000000"/>
              </a:solidFill>
              <a:latin typeface="Arial" panose="020B0604020202020204" pitchFamily="34" charset="0"/>
            </a:endParaRPr>
          </a:p>
          <a:p>
            <a:pPr marL="285750" indent="-285750">
              <a:spcBef>
                <a:spcPct val="0"/>
              </a:spcBef>
              <a:buFont typeface="Arial" panose="020B0604020202020204" pitchFamily="34" charset="0"/>
              <a:buChar char="•"/>
            </a:pPr>
            <a:r>
              <a:rPr lang="en-GB" altLang="en-US" sz="2800" dirty="0">
                <a:solidFill>
                  <a:srgbClr val="000000"/>
                </a:solidFill>
                <a:latin typeface="Ruluko" panose="02000000000000000000" pitchFamily="2" charset="0"/>
              </a:rPr>
              <a:t>Model the behaviours and attitudes that we want children to show</a:t>
            </a:r>
          </a:p>
          <a:p>
            <a:pPr marL="285750" indent="-285750">
              <a:spcBef>
                <a:spcPct val="0"/>
              </a:spcBef>
              <a:buFont typeface="Arial" panose="020B0604020202020204" pitchFamily="34" charset="0"/>
              <a:buChar char="•"/>
            </a:pPr>
            <a:r>
              <a:rPr lang="en-GB" altLang="en-US" sz="2800" dirty="0">
                <a:solidFill>
                  <a:srgbClr val="000000"/>
                </a:solidFill>
                <a:latin typeface="Ruluko" panose="02000000000000000000" pitchFamily="2" charset="0"/>
              </a:rPr>
              <a:t>Challenge opinions or behaviours that are contrary to British Values</a:t>
            </a:r>
          </a:p>
          <a:p>
            <a:pPr>
              <a:spcBef>
                <a:spcPct val="0"/>
              </a:spcBef>
            </a:pPr>
            <a:endParaRPr lang="en-GB" altLang="en-US" dirty="0">
              <a:solidFill>
                <a:srgbClr val="000000"/>
              </a:solidFill>
              <a:latin typeface="Arial" panose="020B0604020202020204" pitchFamily="34" charset="0"/>
            </a:endParaRPr>
          </a:p>
        </p:txBody>
      </p:sp>
      <p:sp>
        <p:nvSpPr>
          <p:cNvPr id="4" name="Rectangle 3"/>
          <p:cNvSpPr/>
          <p:nvPr/>
        </p:nvSpPr>
        <p:spPr>
          <a:xfrm>
            <a:off x="1358537" y="1591024"/>
            <a:ext cx="8934993" cy="584775"/>
          </a:xfrm>
          <a:prstGeom prst="rect">
            <a:avLst/>
          </a:prstGeom>
        </p:spPr>
        <p:txBody>
          <a:bodyPr wrap="square">
            <a:spAutoFit/>
          </a:bodyPr>
          <a:lstStyle/>
          <a:p>
            <a:pPr>
              <a:spcBef>
                <a:spcPct val="0"/>
              </a:spcBef>
              <a:buFontTx/>
              <a:buNone/>
            </a:pPr>
            <a:r>
              <a:rPr lang="en-GB" altLang="en-US" sz="3200" b="1" dirty="0">
                <a:solidFill>
                  <a:srgbClr val="000000"/>
                </a:solidFill>
                <a:latin typeface="Ruluko" panose="02000000000000000000" pitchFamily="2" charset="0"/>
              </a:rPr>
              <a:t>All members of staff and volunteers at Priory School:</a:t>
            </a:r>
          </a:p>
        </p:txBody>
      </p:sp>
    </p:spTree>
    <p:extLst>
      <p:ext uri="{BB962C8B-B14F-4D97-AF65-F5344CB8AC3E}">
        <p14:creationId xmlns:p14="http://schemas.microsoft.com/office/powerpoint/2010/main" val="36514857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TotalTime>
  <Words>152</Words>
  <Application>Microsoft Office PowerPoint</Application>
  <PresentationFormat>Widescreen</PresentationFormat>
  <Paragraphs>12</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Ruluko</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Priory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Aimee Proffitt</dc:creator>
  <cp:lastModifiedBy>Hannah Foster</cp:lastModifiedBy>
  <cp:revision>9</cp:revision>
  <cp:lastPrinted>2020-09-02T06:58:41Z</cp:lastPrinted>
  <dcterms:created xsi:type="dcterms:W3CDTF">2020-08-26T13:41:22Z</dcterms:created>
  <dcterms:modified xsi:type="dcterms:W3CDTF">2022-01-21T15:39:59Z</dcterms:modified>
</cp:coreProperties>
</file>