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60" r:id="rId5"/>
    <p:sldId id="262" r:id="rId6"/>
    <p:sldId id="261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75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59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72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61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18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5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92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94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069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2660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53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A4CD5-5362-4AB1-A53D-8B524D11E36B}" type="datetimeFigureOut">
              <a:rPr lang="en-GB" smtClean="0"/>
              <a:t>24/11/2025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63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2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microsoft.com/office/2007/relationships/media" Target="../media/media11.m4a"/><Relationship Id="rId18" Type="http://schemas.openxmlformats.org/officeDocument/2006/relationships/audio" Target="../media/media13.m4a"/><Relationship Id="rId26" Type="http://schemas.openxmlformats.org/officeDocument/2006/relationships/image" Target="../media/image5.png"/><Relationship Id="rId3" Type="http://schemas.microsoft.com/office/2007/relationships/media" Target="../media/media6.m4a"/><Relationship Id="rId21" Type="http://schemas.openxmlformats.org/officeDocument/2006/relationships/slideLayout" Target="../slideLayouts/slideLayout1.xml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17" Type="http://schemas.microsoft.com/office/2007/relationships/media" Target="../media/media13.m4a"/><Relationship Id="rId25" Type="http://schemas.openxmlformats.org/officeDocument/2006/relationships/image" Target="../media/image3.png"/><Relationship Id="rId2" Type="http://schemas.openxmlformats.org/officeDocument/2006/relationships/audio" Target="../media/media5.m4a"/><Relationship Id="rId16" Type="http://schemas.openxmlformats.org/officeDocument/2006/relationships/audio" Target="../media/media12.m4a"/><Relationship Id="rId20" Type="http://schemas.openxmlformats.org/officeDocument/2006/relationships/audio" Target="../media/media14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24" Type="http://schemas.openxmlformats.org/officeDocument/2006/relationships/image" Target="../media/image8.png"/><Relationship Id="rId5" Type="http://schemas.microsoft.com/office/2007/relationships/media" Target="../media/media7.m4a"/><Relationship Id="rId15" Type="http://schemas.microsoft.com/office/2007/relationships/media" Target="../media/media12.m4a"/><Relationship Id="rId23" Type="http://schemas.openxmlformats.org/officeDocument/2006/relationships/image" Target="../media/image2.png"/><Relationship Id="rId10" Type="http://schemas.openxmlformats.org/officeDocument/2006/relationships/audio" Target="../media/media9.m4a"/><Relationship Id="rId19" Type="http://schemas.microsoft.com/office/2007/relationships/media" Target="../media/media14.m4a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audio" Target="../media/media11.m4a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m4a"/><Relationship Id="rId13" Type="http://schemas.openxmlformats.org/officeDocument/2006/relationships/slideLayout" Target="../slideLayouts/slideLayout1.xml"/><Relationship Id="rId3" Type="http://schemas.microsoft.com/office/2007/relationships/media" Target="../media/media16.m4a"/><Relationship Id="rId7" Type="http://schemas.microsoft.com/office/2007/relationships/media" Target="../media/media18.m4a"/><Relationship Id="rId12" Type="http://schemas.openxmlformats.org/officeDocument/2006/relationships/audio" Target="../media/media20.m4a"/><Relationship Id="rId2" Type="http://schemas.openxmlformats.org/officeDocument/2006/relationships/audio" Target="../media/media15.m4a"/><Relationship Id="rId16" Type="http://schemas.openxmlformats.org/officeDocument/2006/relationships/image" Target="../media/image5.png"/><Relationship Id="rId1" Type="http://schemas.microsoft.com/office/2007/relationships/media" Target="../media/media15.m4a"/><Relationship Id="rId6" Type="http://schemas.openxmlformats.org/officeDocument/2006/relationships/audio" Target="../media/media17.m4a"/><Relationship Id="rId11" Type="http://schemas.microsoft.com/office/2007/relationships/media" Target="../media/media20.m4a"/><Relationship Id="rId5" Type="http://schemas.microsoft.com/office/2007/relationships/media" Target="../media/media17.m4a"/><Relationship Id="rId15" Type="http://schemas.openxmlformats.org/officeDocument/2006/relationships/hyperlink" Target="https://www.youtube.com/watch?v=PoIbrlMJllM" TargetMode="External"/><Relationship Id="rId10" Type="http://schemas.openxmlformats.org/officeDocument/2006/relationships/audio" Target="../media/media19.m4a"/><Relationship Id="rId4" Type="http://schemas.openxmlformats.org/officeDocument/2006/relationships/audio" Target="../media/media16.m4a"/><Relationship Id="rId9" Type="http://schemas.microsoft.com/office/2007/relationships/media" Target="../media/media19.m4a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m4a"/><Relationship Id="rId13" Type="http://schemas.microsoft.com/office/2007/relationships/media" Target="../media/media27.m4a"/><Relationship Id="rId18" Type="http://schemas.openxmlformats.org/officeDocument/2006/relationships/audio" Target="../media/media29.m4a"/><Relationship Id="rId3" Type="http://schemas.microsoft.com/office/2007/relationships/media" Target="../media/media22.m4a"/><Relationship Id="rId21" Type="http://schemas.openxmlformats.org/officeDocument/2006/relationships/image" Target="../media/image2.png"/><Relationship Id="rId7" Type="http://schemas.microsoft.com/office/2007/relationships/media" Target="../media/media24.m4a"/><Relationship Id="rId12" Type="http://schemas.openxmlformats.org/officeDocument/2006/relationships/audio" Target="../media/media26.m4a"/><Relationship Id="rId17" Type="http://schemas.microsoft.com/office/2007/relationships/media" Target="../media/media29.m4a"/><Relationship Id="rId2" Type="http://schemas.openxmlformats.org/officeDocument/2006/relationships/audio" Target="../media/media21.m4a"/><Relationship Id="rId16" Type="http://schemas.openxmlformats.org/officeDocument/2006/relationships/audio" Target="../media/media28.m4a"/><Relationship Id="rId20" Type="http://schemas.openxmlformats.org/officeDocument/2006/relationships/image" Target="../media/image1.png"/><Relationship Id="rId1" Type="http://schemas.microsoft.com/office/2007/relationships/media" Target="../media/media21.m4a"/><Relationship Id="rId6" Type="http://schemas.openxmlformats.org/officeDocument/2006/relationships/audio" Target="../media/media23.m4a"/><Relationship Id="rId11" Type="http://schemas.microsoft.com/office/2007/relationships/media" Target="../media/media26.m4a"/><Relationship Id="rId5" Type="http://schemas.microsoft.com/office/2007/relationships/media" Target="../media/media23.m4a"/><Relationship Id="rId15" Type="http://schemas.microsoft.com/office/2007/relationships/media" Target="../media/media28.m4a"/><Relationship Id="rId23" Type="http://schemas.openxmlformats.org/officeDocument/2006/relationships/image" Target="../media/image5.png"/><Relationship Id="rId10" Type="http://schemas.openxmlformats.org/officeDocument/2006/relationships/audio" Target="../media/media25.m4a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22.m4a"/><Relationship Id="rId9" Type="http://schemas.microsoft.com/office/2007/relationships/media" Target="../media/media25.m4a"/><Relationship Id="rId14" Type="http://schemas.openxmlformats.org/officeDocument/2006/relationships/audio" Target="../media/media27.m4a"/><Relationship Id="rId2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2.m4a"/><Relationship Id="rId13" Type="http://schemas.microsoft.com/office/2007/relationships/media" Target="../media/media35.m4a"/><Relationship Id="rId18" Type="http://schemas.openxmlformats.org/officeDocument/2006/relationships/audio" Target="../media/media14.m4a"/><Relationship Id="rId3" Type="http://schemas.microsoft.com/office/2007/relationships/media" Target="../media/media30.m4a"/><Relationship Id="rId21" Type="http://schemas.openxmlformats.org/officeDocument/2006/relationships/slideLayout" Target="../slideLayouts/slideLayout1.xml"/><Relationship Id="rId7" Type="http://schemas.microsoft.com/office/2007/relationships/media" Target="../media/media32.m4a"/><Relationship Id="rId12" Type="http://schemas.openxmlformats.org/officeDocument/2006/relationships/audio" Target="../media/media34.m4a"/><Relationship Id="rId17" Type="http://schemas.microsoft.com/office/2007/relationships/media" Target="../media/media14.m4a"/><Relationship Id="rId2" Type="http://schemas.openxmlformats.org/officeDocument/2006/relationships/audio" Target="../media/media21.m4a"/><Relationship Id="rId16" Type="http://schemas.openxmlformats.org/officeDocument/2006/relationships/audio" Target="../media/media36.m4a"/><Relationship Id="rId20" Type="http://schemas.openxmlformats.org/officeDocument/2006/relationships/audio" Target="../media/media24.m4a"/><Relationship Id="rId1" Type="http://schemas.microsoft.com/office/2007/relationships/media" Target="../media/media21.m4a"/><Relationship Id="rId6" Type="http://schemas.openxmlformats.org/officeDocument/2006/relationships/audio" Target="../media/media31.m4a"/><Relationship Id="rId11" Type="http://schemas.microsoft.com/office/2007/relationships/media" Target="../media/media34.m4a"/><Relationship Id="rId24" Type="http://schemas.openxmlformats.org/officeDocument/2006/relationships/image" Target="../media/image5.png"/><Relationship Id="rId5" Type="http://schemas.microsoft.com/office/2007/relationships/media" Target="../media/media31.m4a"/><Relationship Id="rId15" Type="http://schemas.microsoft.com/office/2007/relationships/media" Target="../media/media36.m4a"/><Relationship Id="rId23" Type="http://schemas.openxmlformats.org/officeDocument/2006/relationships/image" Target="../media/image2.png"/><Relationship Id="rId10" Type="http://schemas.openxmlformats.org/officeDocument/2006/relationships/audio" Target="../media/media33.m4a"/><Relationship Id="rId19" Type="http://schemas.microsoft.com/office/2007/relationships/media" Target="../media/media24.m4a"/><Relationship Id="rId4" Type="http://schemas.openxmlformats.org/officeDocument/2006/relationships/audio" Target="../media/media30.m4a"/><Relationship Id="rId9" Type="http://schemas.microsoft.com/office/2007/relationships/media" Target="../media/media33.m4a"/><Relationship Id="rId14" Type="http://schemas.openxmlformats.org/officeDocument/2006/relationships/audio" Target="../media/media35.m4a"/><Relationship Id="rId2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m4a"/><Relationship Id="rId13" Type="http://schemas.microsoft.com/office/2007/relationships/media" Target="../media/media43.m4a"/><Relationship Id="rId18" Type="http://schemas.openxmlformats.org/officeDocument/2006/relationships/audio" Target="../media/media45.m4a"/><Relationship Id="rId26" Type="http://schemas.openxmlformats.org/officeDocument/2006/relationships/image" Target="../media/image5.png"/><Relationship Id="rId3" Type="http://schemas.microsoft.com/office/2007/relationships/media" Target="../media/media38.m4a"/><Relationship Id="rId21" Type="http://schemas.openxmlformats.org/officeDocument/2006/relationships/slideLayout" Target="../slideLayouts/slideLayout1.xml"/><Relationship Id="rId7" Type="http://schemas.microsoft.com/office/2007/relationships/media" Target="../media/media40.m4a"/><Relationship Id="rId12" Type="http://schemas.openxmlformats.org/officeDocument/2006/relationships/audio" Target="../media/media42.m4a"/><Relationship Id="rId17" Type="http://schemas.microsoft.com/office/2007/relationships/media" Target="../media/media45.m4a"/><Relationship Id="rId25" Type="http://schemas.openxmlformats.org/officeDocument/2006/relationships/hyperlink" Target="https://www.youtube.com/watch?v=d0q-L20AIdA" TargetMode="External"/><Relationship Id="rId2" Type="http://schemas.openxmlformats.org/officeDocument/2006/relationships/audio" Target="../media/media37.m4a"/><Relationship Id="rId16" Type="http://schemas.openxmlformats.org/officeDocument/2006/relationships/audio" Target="../media/media44.m4a"/><Relationship Id="rId20" Type="http://schemas.openxmlformats.org/officeDocument/2006/relationships/audio" Target="../media/media46.m4a"/><Relationship Id="rId1" Type="http://schemas.microsoft.com/office/2007/relationships/media" Target="../media/media37.m4a"/><Relationship Id="rId6" Type="http://schemas.openxmlformats.org/officeDocument/2006/relationships/audio" Target="../media/media39.m4a"/><Relationship Id="rId11" Type="http://schemas.microsoft.com/office/2007/relationships/media" Target="../media/media42.m4a"/><Relationship Id="rId24" Type="http://schemas.openxmlformats.org/officeDocument/2006/relationships/image" Target="../media/image9.png"/><Relationship Id="rId5" Type="http://schemas.microsoft.com/office/2007/relationships/media" Target="../media/media39.m4a"/><Relationship Id="rId15" Type="http://schemas.microsoft.com/office/2007/relationships/media" Target="../media/media44.m4a"/><Relationship Id="rId23" Type="http://schemas.openxmlformats.org/officeDocument/2006/relationships/image" Target="../media/image2.png"/><Relationship Id="rId10" Type="http://schemas.openxmlformats.org/officeDocument/2006/relationships/audio" Target="../media/media41.m4a"/><Relationship Id="rId19" Type="http://schemas.microsoft.com/office/2007/relationships/media" Target="../media/media46.m4a"/><Relationship Id="rId4" Type="http://schemas.openxmlformats.org/officeDocument/2006/relationships/audio" Target="../media/media38.m4a"/><Relationship Id="rId9" Type="http://schemas.microsoft.com/office/2007/relationships/media" Target="../media/media41.m4a"/><Relationship Id="rId14" Type="http://schemas.openxmlformats.org/officeDocument/2006/relationships/audio" Target="../media/media43.m4a"/><Relationship Id="rId2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Gzn-r2IMPq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XBNtBDX5XFE" TargetMode="External"/><Relationship Id="rId5" Type="http://schemas.openxmlformats.org/officeDocument/2006/relationships/hyperlink" Target="https://kids.nationalgeographic.com/geography/countries/article/iran" TargetMode="External"/><Relationship Id="rId4" Type="http://schemas.openxmlformats.org/officeDocument/2006/relationships/hyperlink" Target="https://www.kids-world-travel-guide.com/iran-facts-for-kid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74" y="-1"/>
            <a:ext cx="1027324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506" y="2893713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050966" y="2786242"/>
            <a:ext cx="53312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 smtClean="0">
                <a:solidFill>
                  <a:prstClr val="black"/>
                </a:solidFill>
              </a:rPr>
              <a:t>December - Farsi</a:t>
            </a:r>
            <a:endParaRPr lang="en-GB" sz="4500" b="1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9653" y="5002620"/>
            <a:ext cx="979054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Google Sans"/>
              </a:rPr>
              <a:t>Farsi is the official language and most widely spoken in </a:t>
            </a:r>
            <a:r>
              <a:rPr lang="en-US" dirty="0" smtClean="0">
                <a:solidFill>
                  <a:srgbClr val="0A0A0A"/>
                </a:solidFill>
                <a:latin typeface="Google Sans"/>
              </a:rPr>
              <a:t>Iran. Farsi also 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has official status in </a:t>
            </a:r>
            <a:r>
              <a:rPr lang="en-US" b="1" dirty="0">
                <a:solidFill>
                  <a:srgbClr val="0A0A0A"/>
                </a:solidFill>
                <a:latin typeface="Google Sans"/>
              </a:rPr>
              <a:t>Afghanistan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 (as Dari) and </a:t>
            </a:r>
            <a:r>
              <a:rPr lang="en-US" b="1" dirty="0">
                <a:solidFill>
                  <a:srgbClr val="0A0A0A"/>
                </a:solidFill>
                <a:latin typeface="Google Sans"/>
              </a:rPr>
              <a:t>Tajikistan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 (as Tajik). Significant populations of Farsi speakers can also be found in other Persian Gulf countries, such as Bahrain, Iraq, Oman, the United Arab Emirates, and Yemen. </a:t>
            </a:r>
            <a:endParaRPr lang="en-US" dirty="0" smtClean="0">
              <a:solidFill>
                <a:srgbClr val="0A0A0A"/>
              </a:solidFill>
              <a:latin typeface="Google Sans"/>
            </a:endParaRPr>
          </a:p>
          <a:p>
            <a:r>
              <a:rPr lang="en-US" dirty="0" smtClean="0">
                <a:solidFill>
                  <a:srgbClr val="0A0A0A"/>
                </a:solidFill>
                <a:latin typeface="Google Sans"/>
              </a:rPr>
              <a:t>Farsi </a:t>
            </a:r>
            <a:r>
              <a:rPr lang="en-US" dirty="0">
                <a:solidFill>
                  <a:srgbClr val="0A0A0A"/>
                </a:solidFill>
                <a:latin typeface="Google Sans"/>
              </a:rPr>
              <a:t>and Persian are the same language, but "Persian" is the term most often used in English to refer to the language as a whole, while "Farsi" is the term used by native speakers in Iran.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11206123" y="-1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81" y="-6691"/>
            <a:ext cx="6097" cy="68646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110" y="42962"/>
            <a:ext cx="5706504" cy="487191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932874" y="-6691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087" y="-1"/>
            <a:ext cx="1027324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Language of the month</a:t>
            </a:r>
            <a:endParaRPr kumimoji="0" lang="en-GB" sz="5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976123" y="2567707"/>
            <a:ext cx="542662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>
                <a:solidFill>
                  <a:prstClr val="black"/>
                </a:solidFill>
              </a:rPr>
              <a:t>December - Farsi</a:t>
            </a:r>
            <a:endParaRPr lang="en-GB" sz="4500" b="1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232336" y="-1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59087" y="-9239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Callout 9"/>
          <p:cNvSpPr/>
          <p:nvPr/>
        </p:nvSpPr>
        <p:spPr>
          <a:xfrm>
            <a:off x="1533173" y="675725"/>
            <a:ext cx="3023480" cy="2261722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name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Bareen.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n-GB" sz="2200" b="1" dirty="0">
                <a:solidFill>
                  <a:prstClr val="black"/>
                </a:solidFill>
              </a:rPr>
              <a:t>nam man </a:t>
            </a:r>
            <a:r>
              <a:rPr lang="en-GB" sz="2200" b="1" dirty="0" smtClean="0">
                <a:solidFill>
                  <a:prstClr val="black"/>
                </a:solidFill>
              </a:rPr>
              <a:t>Bareen est. </a:t>
            </a:r>
            <a:endParaRPr lang="en-GB" sz="2200" b="1" dirty="0" smtClean="0">
              <a:solidFill>
                <a:prstClr val="black"/>
              </a:solidFill>
            </a:endParaRPr>
          </a:p>
          <a:p>
            <a:pPr lvl="0" algn="ctr"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061106" y="3681364"/>
            <a:ext cx="3616418" cy="2419927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eat</a:t>
            </a:r>
            <a:r>
              <a:rPr kumimoji="0" lang="en-GB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kebabs!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en-GB" sz="2200" b="1" dirty="0">
                <a:solidFill>
                  <a:schemeClr val="tx1"/>
                </a:solidFill>
              </a:rPr>
              <a:t>man </a:t>
            </a:r>
            <a:r>
              <a:rPr lang="en-GB" sz="2200" b="1" dirty="0" smtClean="0">
                <a:solidFill>
                  <a:schemeClr val="tx1"/>
                </a:solidFill>
              </a:rPr>
              <a:t>meheramn kebabs!</a:t>
            </a:r>
            <a:endParaRPr kumimoji="0" lang="en-GB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429154" y="493764"/>
            <a:ext cx="4107863" cy="265083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can speak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Farsi.</a:t>
            </a:r>
            <a:r>
              <a:rPr kumimoji="0" lang="en-GB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200" b="1" dirty="0" smtClean="0">
                <a:solidFill>
                  <a:prstClr val="black"/>
                </a:solidFill>
              </a:rPr>
              <a:t>man </a:t>
            </a:r>
            <a:r>
              <a:rPr lang="fi-FI" sz="2200" b="1" dirty="0">
                <a:solidFill>
                  <a:prstClr val="black"/>
                </a:solidFill>
              </a:rPr>
              <a:t>mitavanam </a:t>
            </a:r>
            <a:r>
              <a:rPr lang="fi-FI" sz="2200" b="1" dirty="0" smtClean="0">
                <a:solidFill>
                  <a:prstClr val="black"/>
                </a:solidFill>
              </a:rPr>
              <a:t>farsi</a:t>
            </a:r>
            <a:r>
              <a:rPr lang="fi-FI" sz="2200" dirty="0" smtClean="0">
                <a:solidFill>
                  <a:prstClr val="black"/>
                </a:solidFill>
              </a:rPr>
              <a:t>.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799404" y="3279176"/>
            <a:ext cx="3386948" cy="282211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like doing Maths.</a:t>
            </a: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defRPr/>
            </a:pPr>
            <a:r>
              <a:rPr lang="en-GB" sz="2200" b="1" dirty="0">
                <a:solidFill>
                  <a:prstClr val="black"/>
                </a:solidFill>
              </a:rPr>
              <a:t>man az enjam dadan riyazi khosham </a:t>
            </a:r>
            <a:r>
              <a:rPr lang="en-GB" sz="2200" b="1" dirty="0" smtClean="0">
                <a:solidFill>
                  <a:prstClr val="black"/>
                </a:solidFill>
              </a:rPr>
              <a:t>miyad.</a:t>
            </a:r>
            <a:endParaRPr kumimoji="0" lang="en-GB" sz="2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60523" y="3279176"/>
            <a:ext cx="2728702" cy="3477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61106" y="1451714"/>
            <a:ext cx="406400" cy="4064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45330" y="1526309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20228" y="4445738"/>
            <a:ext cx="406400" cy="4064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533446" y="4484927"/>
            <a:ext cx="406400" cy="406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78651" y="3329490"/>
            <a:ext cx="2292446" cy="338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7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1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61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246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2165" y="13497"/>
            <a:ext cx="10272650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022665" y="2429331"/>
            <a:ext cx="533354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>
                <a:solidFill>
                  <a:prstClr val="black"/>
                </a:solidFill>
              </a:rPr>
              <a:t>December - Farsi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8758" y="125229"/>
            <a:ext cx="719390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AE" sz="3600" dirty="0">
                <a:solidFill>
                  <a:prstClr val="black"/>
                </a:solidFill>
                <a:latin typeface="Arial" panose="020B0604020202020204" pitchFamily="34" charset="0"/>
              </a:rPr>
              <a:t>ثبت </a:t>
            </a:r>
            <a:r>
              <a:rPr lang="ar-AE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نام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sabat nam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Register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94675" y="3589170"/>
            <a:ext cx="2798307" cy="3133616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74327" y="1505527"/>
            <a:ext cx="2612520" cy="170434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33350" algn="ctr"/>
            <a:r>
              <a:rPr lang="ar-A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ظهر بخیر آقا</a:t>
            </a:r>
          </a:p>
          <a:p>
            <a:pPr marR="233350" algn="ctr"/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zanpar bakhir aga</a:t>
            </a:r>
          </a:p>
        </p:txBody>
      </p:sp>
      <p:sp>
        <p:nvSpPr>
          <p:cNvPr id="14" name="Oval Callout 13"/>
          <p:cNvSpPr/>
          <p:nvPr/>
        </p:nvSpPr>
        <p:spPr>
          <a:xfrm flipH="1">
            <a:off x="6142181" y="956279"/>
            <a:ext cx="2432146" cy="163968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</a:rPr>
              <a:t>صبح بخیر خانم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sobh bakhir khanam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5310909" y="2595963"/>
            <a:ext cx="2440789" cy="165889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</a:rPr>
              <a:t>صبح بخیر آقا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anpar bahkir khanam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 flipH="1">
            <a:off x="5310909" y="4472381"/>
            <a:ext cx="2440789" cy="194689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b="1" dirty="0">
                <a:solidFill>
                  <a:prstClr val="black"/>
                </a:solidFill>
                <a:latin typeface="Arial" panose="020B0604020202020204" pitchFamily="34" charset="0"/>
              </a:rPr>
              <a:t>صبح بخیر آقا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sobh bakhir aga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1101"/>
              </p:ext>
            </p:extLst>
          </p:nvPr>
        </p:nvGraphicFramePr>
        <p:xfrm>
          <a:off x="971346" y="1880220"/>
          <a:ext cx="4096131" cy="417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654">
                  <a:extLst>
                    <a:ext uri="{9D8B030D-6E8A-4147-A177-3AD203B41FA5}">
                      <a16:colId xmlns:a16="http://schemas.microsoft.com/office/drawing/2014/main" val="2379324747"/>
                    </a:ext>
                  </a:extLst>
                </a:gridCol>
                <a:gridCol w="2019477">
                  <a:extLst>
                    <a:ext uri="{9D8B030D-6E8A-4147-A177-3AD203B41FA5}">
                      <a16:colId xmlns:a16="http://schemas.microsoft.com/office/drawing/2014/main" val="2065052564"/>
                    </a:ext>
                  </a:extLst>
                </a:gridCol>
              </a:tblGrid>
              <a:tr h="6719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Farsi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722690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pPr algn="r"/>
                      <a:r>
                        <a:rPr lang="ar-AE" sz="2000" dirty="0" smtClean="0"/>
                        <a:t>صبح بخیر</a:t>
                      </a:r>
                      <a:endParaRPr lang="en-GB" sz="2000" dirty="0" smtClean="0"/>
                    </a:p>
                    <a:p>
                      <a:pPr algn="l"/>
                      <a:r>
                        <a:rPr lang="en-GB" sz="2000" b="1" i="0" dirty="0" smtClean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</a:rPr>
                        <a:t>sobh bakhir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morning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1360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pPr algn="r"/>
                      <a:r>
                        <a:rPr lang="ar-AE" sz="2000" dirty="0" smtClean="0">
                          <a:latin typeface="Arial" panose="020B0604020202020204" pitchFamily="34" charset="0"/>
                          <a:cs typeface="+mn-cs"/>
                        </a:rPr>
                        <a:t>خانم</a:t>
                      </a:r>
                    </a:p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khanam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Madam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053528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pPr algn="r"/>
                      <a:r>
                        <a:rPr lang="ar-AE" sz="2000" dirty="0" smtClean="0">
                          <a:latin typeface="Arial" panose="020B0604020202020204" pitchFamily="34" charset="0"/>
                          <a:cs typeface="+mn-cs"/>
                        </a:rPr>
                        <a:t>آقا</a:t>
                      </a:r>
                    </a:p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47909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pPr algn="r"/>
                      <a:r>
                        <a:rPr lang="ar-AE" sz="2000" b="0" i="0" dirty="0" smtClean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</a:rPr>
                        <a:t>ظهر بخیر</a:t>
                      </a:r>
                    </a:p>
                    <a:p>
                      <a:pPr algn="l"/>
                      <a:r>
                        <a:rPr lang="en-GB" sz="2000" b="1" i="0" dirty="0" smtClean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</a:rPr>
                        <a:t>zanpar bakhir</a:t>
                      </a:r>
                      <a:endParaRPr lang="en-GB" sz="2000" b="1" i="0" dirty="0">
                        <a:solidFill>
                          <a:srgbClr val="1F1F1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afternoon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52079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سلام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salam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Hello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11128"/>
                  </a:ext>
                </a:extLst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212421" y="81053"/>
            <a:ext cx="6097" cy="6864691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V="1">
            <a:off x="11206123" y="-1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952877" y="-3590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644739" y="2803473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597278" y="3415425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579593" y="4077006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565765" y="5499192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134192" y="1572921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48447" y="5285318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869311" y="265500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624449" y="2154500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153003" y="3257715"/>
            <a:ext cx="406400" cy="4064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564732" y="49527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3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6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7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57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21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9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68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424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40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17" grpId="0" animBg="1"/>
      <p:bldP spid="14" grpId="0" animBg="1"/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999789" y="2609655"/>
            <a:ext cx="53792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>
                <a:solidFill>
                  <a:prstClr val="black"/>
                </a:solidFill>
              </a:rPr>
              <a:t>December - Farsi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95139" y="145534"/>
            <a:ext cx="471598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AE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رنگا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1118330" y="1496289"/>
            <a:ext cx="2343604" cy="2299855"/>
          </a:xfrm>
          <a:prstGeom prst="flowChartConnector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AE" sz="2500" dirty="0">
                <a:solidFill>
                  <a:prstClr val="black"/>
                </a:solidFill>
                <a:latin typeface="Arial" panose="020B0604020202020204" pitchFamily="34" charset="0"/>
              </a:rPr>
              <a:t>آبی</a:t>
            </a:r>
          </a:p>
          <a:p>
            <a:pPr lvl="0" algn="ctr"/>
            <a:r>
              <a:rPr lang="en-GB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endParaRPr lang="en-GB" sz="2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86214" y="3679482"/>
            <a:ext cx="2530764" cy="2462915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AE" sz="2500" dirty="0">
                <a:solidFill>
                  <a:prstClr val="black"/>
                </a:solidFill>
                <a:latin typeface="Arial" panose="020B0604020202020204" pitchFamily="34" charset="0"/>
              </a:rPr>
              <a:t>سبز</a:t>
            </a:r>
          </a:p>
          <a:p>
            <a:pPr lvl="0" algn="ctr"/>
            <a:r>
              <a:rPr lang="en-GB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sabz</a:t>
            </a:r>
            <a:endParaRPr lang="en-GB" sz="2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48079" y="1496289"/>
            <a:ext cx="2501596" cy="2344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AE" sz="2500" dirty="0">
                <a:solidFill>
                  <a:prstClr val="black"/>
                </a:solidFill>
                <a:latin typeface="Arial" panose="020B0604020202020204" pitchFamily="34" charset="0"/>
              </a:rPr>
              <a:t>قرمز</a:t>
            </a:r>
          </a:p>
          <a:p>
            <a:pPr lvl="0" algn="ctr"/>
            <a:r>
              <a:rPr lang="en-GB" sz="2500" dirty="0" smtClean="0">
                <a:solidFill>
                  <a:prstClr val="black"/>
                </a:solidFill>
                <a:latin typeface="Arial" panose="020B0604020202020204" pitchFamily="34" charset="0"/>
              </a:rPr>
              <a:t>surhk</a:t>
            </a:r>
            <a:endParaRPr lang="en-GB" sz="25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612599" y="3713953"/>
            <a:ext cx="2517772" cy="2466112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AE" sz="2500" dirty="0">
                <a:solidFill>
                  <a:prstClr val="black"/>
                </a:solidFill>
                <a:latin typeface="Arial" panose="020B0604020202020204" pitchFamily="34" charset="0"/>
              </a:rPr>
              <a:t>نارنجی</a:t>
            </a:r>
          </a:p>
          <a:p>
            <a:pPr lvl="0" algn="ctr"/>
            <a:r>
              <a:rPr lang="en-GB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naranji</a:t>
            </a:r>
            <a:endParaRPr lang="en-GB" sz="2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349673" y="1451766"/>
            <a:ext cx="2547723" cy="234437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AE" sz="2500" dirty="0">
                <a:solidFill>
                  <a:prstClr val="black"/>
                </a:solidFill>
                <a:latin typeface="Arial" panose="020B0604020202020204" pitchFamily="34" charset="0"/>
              </a:rPr>
              <a:t>زرد</a:t>
            </a:r>
          </a:p>
          <a:p>
            <a:pPr lvl="0" algn="ctr"/>
            <a:r>
              <a:rPr lang="en-GB" sz="25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zard</a:t>
            </a:r>
            <a:endParaRPr lang="en-GB" sz="2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0132" y="6387614"/>
            <a:ext cx="7049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Introduction to </a:t>
            </a:r>
            <a:r>
              <a:rPr lang="en-GB" dirty="0"/>
              <a:t>colours: </a:t>
            </a:r>
            <a:r>
              <a:rPr lang="en-GB" dirty="0">
                <a:hlinkClick r:id="rId15"/>
              </a:rPr>
              <a:t>https://</a:t>
            </a:r>
            <a:r>
              <a:rPr lang="en-GB" dirty="0" smtClean="0">
                <a:hlinkClick r:id="rId15"/>
              </a:rPr>
              <a:t>www.youtube.com/watch?v=PoIbrlMJllM</a:t>
            </a:r>
            <a:r>
              <a:rPr lang="en-GB" dirty="0" smtClean="0"/>
              <a:t> 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642374" y="4812720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235568" y="2465278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599055" y="4707739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668285" y="260351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31684" y="2420755"/>
            <a:ext cx="406400" cy="4064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602890" y="24661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5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9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9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50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9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9852" y="0"/>
            <a:ext cx="1027324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978564" y="2540130"/>
            <a:ext cx="54217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>
                <a:solidFill>
                  <a:prstClr val="black"/>
                </a:solidFill>
              </a:rPr>
              <a:t>December - Farsi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5705" y="85052"/>
            <a:ext cx="535348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ar-AE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ناهار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Nanpehar – Lunch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89192" y="3589170"/>
            <a:ext cx="2798307" cy="3133616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883146" y="1926117"/>
            <a:ext cx="2204353" cy="1585946"/>
          </a:xfrm>
          <a:prstGeom prst="wedgeEllipse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33350" algn="ctr"/>
            <a:r>
              <a:rPr lang="ar-AE" sz="2000" dirty="0">
                <a:solidFill>
                  <a:srgbClr val="000000"/>
                </a:solidFill>
                <a:latin typeface="Arial" panose="020B0604020202020204" pitchFamily="34" charset="0"/>
              </a:rPr>
              <a:t>زرد متشکرم</a:t>
            </a:r>
          </a:p>
          <a:p>
            <a:pPr marR="233350" algn="ctr"/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zard </a:t>
            </a:r>
            <a:r>
              <a:rPr lang="en-GB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lotfa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 flipH="1">
            <a:off x="6867760" y="915713"/>
            <a:ext cx="2285764" cy="1643674"/>
          </a:xfrm>
          <a:prstGeom prst="wedgeEllipse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dirty="0">
                <a:solidFill>
                  <a:schemeClr val="tx1"/>
                </a:solidFill>
                <a:latin typeface="Arial" panose="020B0604020202020204" pitchFamily="34" charset="0"/>
              </a:rPr>
              <a:t>سبز لطفا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sabz lotfa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4160834" y="1343980"/>
            <a:ext cx="2674204" cy="1785473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dirty="0">
                <a:solidFill>
                  <a:schemeClr val="tx1"/>
                </a:solidFill>
                <a:latin typeface="Arial" panose="020B0604020202020204" pitchFamily="34" charset="0"/>
              </a:rPr>
              <a:t>نارنجی ممنون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naranji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shukhr</a:t>
            </a:r>
          </a:p>
        </p:txBody>
      </p:sp>
      <p:sp>
        <p:nvSpPr>
          <p:cNvPr id="15" name="Oval Callout 14"/>
          <p:cNvSpPr/>
          <p:nvPr/>
        </p:nvSpPr>
        <p:spPr>
          <a:xfrm flipH="1">
            <a:off x="5345825" y="5094023"/>
            <a:ext cx="2255699" cy="1505189"/>
          </a:xfrm>
          <a:prstGeom prst="wedgeEllipse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dirty="0">
                <a:solidFill>
                  <a:schemeClr val="tx1"/>
                </a:solidFill>
                <a:latin typeface="Arial" panose="020B0604020202020204" pitchFamily="34" charset="0"/>
              </a:rPr>
              <a:t>قرمز لطفا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surhk 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lotfa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264363"/>
              </p:ext>
            </p:extLst>
          </p:nvPr>
        </p:nvGraphicFramePr>
        <p:xfrm>
          <a:off x="1036737" y="3255628"/>
          <a:ext cx="4157145" cy="3564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568">
                  <a:extLst>
                    <a:ext uri="{9D8B030D-6E8A-4147-A177-3AD203B41FA5}">
                      <a16:colId xmlns:a16="http://schemas.microsoft.com/office/drawing/2014/main" val="2379324747"/>
                    </a:ext>
                  </a:extLst>
                </a:gridCol>
                <a:gridCol w="1748577">
                  <a:extLst>
                    <a:ext uri="{9D8B030D-6E8A-4147-A177-3AD203B41FA5}">
                      <a16:colId xmlns:a16="http://schemas.microsoft.com/office/drawing/2014/main" val="2065052564"/>
                    </a:ext>
                  </a:extLst>
                </a:gridCol>
              </a:tblGrid>
              <a:tr h="45538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Turkish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722690"/>
                  </a:ext>
                </a:extLst>
              </a:tr>
              <a:tr h="455383">
                <a:tc>
                  <a:txBody>
                    <a:bodyPr/>
                    <a:lstStyle/>
                    <a:p>
                      <a:pPr algn="l"/>
                      <a:r>
                        <a:rPr lang="ar-AE" sz="2000" b="0" i="0" dirty="0" smtClean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</a:rPr>
                        <a:t>لطفا</a:t>
                      </a:r>
                    </a:p>
                    <a:p>
                      <a:pPr algn="l"/>
                      <a:r>
                        <a:rPr lang="en-GB" sz="2000" b="1" i="0" dirty="0" smtClean="0">
                          <a:solidFill>
                            <a:srgbClr val="1F1F1F"/>
                          </a:solidFill>
                          <a:effectLst/>
                          <a:latin typeface="Arial" panose="020B0604020202020204" pitchFamily="34" charset="0"/>
                        </a:rPr>
                        <a:t>lotfa</a:t>
                      </a:r>
                      <a:endParaRPr lang="en-GB" sz="2000" b="1" i="0" dirty="0">
                        <a:solidFill>
                          <a:srgbClr val="1F1F1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1360"/>
                  </a:ext>
                </a:extLst>
              </a:tr>
              <a:tr h="455383">
                <a:tc>
                  <a:txBody>
                    <a:bodyPr/>
                    <a:lstStyle/>
                    <a:p>
                      <a:r>
                        <a:rPr lang="ar-AE" sz="2000" dirty="0" smtClean="0"/>
                        <a:t>شكرً</a:t>
                      </a:r>
                      <a:endParaRPr lang="en-GB" sz="2000" dirty="0" smtClean="0"/>
                    </a:p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shukhr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053528"/>
                  </a:ext>
                </a:extLst>
              </a:tr>
              <a:tr h="455383">
                <a:tc>
                  <a:txBody>
                    <a:bodyPr/>
                    <a:lstStyle/>
                    <a:p>
                      <a:r>
                        <a:rPr lang="ar-AE" sz="2000" dirty="0" smtClean="0">
                          <a:latin typeface="Arial" panose="020B0604020202020204" pitchFamily="34" charset="0"/>
                          <a:cs typeface="+mn-cs"/>
                        </a:rPr>
                        <a:t>کدوم رنگ</a:t>
                      </a:r>
                    </a:p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kodom rang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colour?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47909"/>
                  </a:ext>
                </a:extLst>
              </a:tr>
              <a:tr h="647289">
                <a:tc>
                  <a:txBody>
                    <a:bodyPr/>
                    <a:lstStyle/>
                    <a:p>
                      <a:r>
                        <a:rPr lang="ar-AE" sz="2000" dirty="0" smtClean="0">
                          <a:latin typeface="Arial" panose="020B0604020202020204" pitchFamily="34" charset="0"/>
                          <a:cs typeface="+mn-cs"/>
                        </a:rPr>
                        <a:t>ناهار بسته بندی شده</a:t>
                      </a:r>
                    </a:p>
                    <a:p>
                      <a:r>
                        <a:rPr lang="en-GB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nanpehar basteh bandi shodeh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packed lunch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402686"/>
                  </a:ext>
                </a:extLst>
              </a:tr>
            </a:tbl>
          </a:graphicData>
        </a:graphic>
      </p:graphicFrame>
      <p:sp>
        <p:nvSpPr>
          <p:cNvPr id="18" name="Oval Callout 17"/>
          <p:cNvSpPr/>
          <p:nvPr/>
        </p:nvSpPr>
        <p:spPr>
          <a:xfrm flipH="1">
            <a:off x="5371162" y="3347904"/>
            <a:ext cx="2639480" cy="1643675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2000" dirty="0">
                <a:solidFill>
                  <a:schemeClr val="tx1"/>
                </a:solidFill>
                <a:latin typeface="Arial" panose="020B0604020202020204" pitchFamily="34" charset="0"/>
              </a:rPr>
              <a:t>آبی متشکرم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shukhr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683297" y="1261220"/>
            <a:ext cx="2157542" cy="167132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AE" sz="2000" dirty="0">
                <a:solidFill>
                  <a:prstClr val="black"/>
                </a:solidFill>
                <a:latin typeface="Arial" panose="020B0604020202020204" pitchFamily="34" charset="0"/>
              </a:rPr>
              <a:t>کدوم رنگ</a:t>
            </a: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kodom rang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932850" y="-1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1206123" y="-1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702760" y="3833770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747124" y="1534350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523348" y="2526989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716114" y="4585179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697425" y="5247298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719473" y="6242116"/>
            <a:ext cx="406400" cy="4064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323867" y="2033516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507743" y="3966541"/>
            <a:ext cx="406400" cy="4064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156424" y="5610216"/>
            <a:ext cx="406400" cy="4064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276688" y="196306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4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4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7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6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656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433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09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68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62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4" grpId="0" animBg="1"/>
      <p:bldP spid="7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9675" y="-297"/>
            <a:ext cx="10272650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972887" y="2582753"/>
            <a:ext cx="5433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>
                <a:solidFill>
                  <a:prstClr val="black"/>
                </a:solidFill>
              </a:rPr>
              <a:t>December - Farsi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096532" y="2357573"/>
            <a:ext cx="2417560" cy="184186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 </a:t>
            </a:r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ar-AE" sz="2000" dirty="0">
                <a:solidFill>
                  <a:schemeClr val="tx1"/>
                </a:solidFill>
                <a:latin typeface="Arial" panose="020B0604020202020204" pitchFamily="34" charset="0"/>
              </a:rPr>
              <a:t>سلام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salam</a:t>
            </a:r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113858" y="4236161"/>
            <a:ext cx="2348803" cy="195705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Goodbye </a:t>
            </a:r>
          </a:p>
          <a:p>
            <a:pPr algn="ctr"/>
            <a:r>
              <a:rPr lang="ar-AE" sz="2000" dirty="0">
                <a:solidFill>
                  <a:schemeClr val="tx1"/>
                </a:solidFill>
                <a:latin typeface="Arial" panose="020B0604020202020204" pitchFamily="34" charset="0"/>
              </a:rPr>
              <a:t>خداحافظ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khodahafez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2167314" y="171584"/>
            <a:ext cx="2375346" cy="178899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Good morning</a:t>
            </a:r>
          </a:p>
          <a:p>
            <a:pPr algn="ctr"/>
            <a:r>
              <a:rPr lang="ar-AE" sz="2000" dirty="0">
                <a:solidFill>
                  <a:schemeClr val="tx1"/>
                </a:solidFill>
                <a:latin typeface="Arial" panose="020B0604020202020204" pitchFamily="34" charset="0"/>
              </a:rPr>
              <a:t>صبح بخیر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sobh bakhir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536632" y="4355553"/>
            <a:ext cx="2767513" cy="196584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afternoon</a:t>
            </a:r>
          </a:p>
          <a:p>
            <a:pPr marR="233350" algn="ctr"/>
            <a:r>
              <a:rPr lang="ar-AE" sz="2000" dirty="0">
                <a:solidFill>
                  <a:schemeClr val="tx1"/>
                </a:solidFill>
                <a:latin typeface="Cabin"/>
              </a:rPr>
              <a:t>ظهر بخیر</a:t>
            </a:r>
          </a:p>
          <a:p>
            <a:pPr marR="233350" algn="ctr"/>
            <a:r>
              <a:rPr lang="en-GB" sz="2000" b="1" dirty="0">
                <a:solidFill>
                  <a:schemeClr val="tx1"/>
                </a:solidFill>
                <a:latin typeface="Cabin"/>
              </a:rPr>
              <a:t>zanpar bakhir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4919983" y="171584"/>
            <a:ext cx="2606973" cy="191233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Thank </a:t>
            </a:r>
            <a:r>
              <a:rPr lang="en-GB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you</a:t>
            </a:r>
          </a:p>
          <a:p>
            <a:pPr lvl="0" algn="ctr"/>
            <a:r>
              <a:rPr lang="ar-AE" sz="2000" dirty="0">
                <a:solidFill>
                  <a:prstClr val="black"/>
                </a:solidFill>
              </a:rPr>
              <a:t>شكرً</a:t>
            </a:r>
            <a:endParaRPr lang="en-GB" sz="2000" dirty="0">
              <a:solidFill>
                <a:prstClr val="black"/>
              </a:solidFill>
            </a:endParaRPr>
          </a:p>
          <a:p>
            <a:pPr lvl="0" algn="ctr"/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shukhr</a:t>
            </a:r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772030" y="2286369"/>
            <a:ext cx="2297032" cy="1913068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33350" algn="ctr"/>
            <a:r>
              <a:rPr lang="en-GB" sz="2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</a:p>
          <a:p>
            <a:pPr marR="233350" algn="ctr"/>
            <a:r>
              <a:rPr lang="ar-AE" sz="2000" dirty="0">
                <a:solidFill>
                  <a:srgbClr val="000000"/>
                </a:solidFill>
                <a:latin typeface="Arial" panose="020B0604020202020204" pitchFamily="34" charset="0"/>
              </a:rPr>
              <a:t>متاسفم</a:t>
            </a:r>
          </a:p>
          <a:p>
            <a:pPr marR="233350" algn="ctr"/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motesfam</a:t>
            </a:r>
            <a:endParaRPr lang="en-GB" sz="2000" b="1" i="0" u="none" strike="noStrike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359119" y="2443610"/>
            <a:ext cx="2286117" cy="176022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done </a:t>
            </a:r>
            <a:r>
              <a:rPr lang="ar-AE" sz="2000" dirty="0">
                <a:solidFill>
                  <a:schemeClr val="tx1"/>
                </a:solidFill>
                <a:latin typeface="Arial" panose="020B0604020202020204" pitchFamily="34" charset="0"/>
              </a:rPr>
              <a:t>آفرین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afarin</a:t>
            </a:r>
            <a:endParaRPr lang="en-GB" sz="2000" b="1" i="0" u="none" strike="noStrike" dirty="0" smtClean="0">
              <a:solidFill>
                <a:schemeClr val="tx1"/>
              </a:solidFill>
              <a:effectLst/>
              <a:latin typeface="Cabin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8743075" y="1974225"/>
            <a:ext cx="2152723" cy="154247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</a:p>
          <a:p>
            <a:pPr marR="233350" algn="ctr"/>
            <a:r>
              <a:rPr lang="ar-AE" sz="2000" dirty="0">
                <a:solidFill>
                  <a:schemeClr val="tx1"/>
                </a:solidFill>
                <a:latin typeface="Cabin"/>
              </a:rPr>
              <a:t>لطفا</a:t>
            </a:r>
          </a:p>
          <a:p>
            <a:pPr marR="233350" algn="ctr"/>
            <a:r>
              <a:rPr lang="en-GB" sz="2000" b="1" dirty="0">
                <a:solidFill>
                  <a:schemeClr val="tx1"/>
                </a:solidFill>
                <a:latin typeface="Cabin"/>
              </a:rPr>
              <a:t>lotfa</a:t>
            </a:r>
            <a:endParaRPr lang="en-GB" sz="2000" b="1" i="0" u="none" strike="noStrike" dirty="0" smtClean="0">
              <a:solidFill>
                <a:schemeClr val="tx1"/>
              </a:solidFill>
              <a:effectLst/>
              <a:latin typeface="Cabin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4911735" y="4515978"/>
            <a:ext cx="2115181" cy="180542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marR="233350" algn="ctr"/>
            <a:r>
              <a:rPr lang="ar-AE" sz="2000" dirty="0">
                <a:solidFill>
                  <a:schemeClr val="tx1"/>
                </a:solidFill>
                <a:latin typeface="Cabin"/>
              </a:rPr>
              <a:t>نيه</a:t>
            </a:r>
            <a:endParaRPr lang="en-GB" sz="2000" dirty="0" smtClean="0">
              <a:solidFill>
                <a:schemeClr val="tx1"/>
              </a:solidFill>
              <a:latin typeface="Cabin"/>
            </a:endParaRPr>
          </a:p>
          <a:p>
            <a:pPr marR="233350" algn="ctr"/>
            <a:r>
              <a:rPr lang="en-GB" sz="2000" b="1" dirty="0" smtClean="0">
                <a:solidFill>
                  <a:schemeClr val="tx1"/>
                </a:solidFill>
                <a:latin typeface="Cabin"/>
              </a:rPr>
              <a:t>neh</a:t>
            </a:r>
            <a:endParaRPr lang="en-GB" sz="2000" b="1" i="0" u="none" strike="noStrike" dirty="0" smtClean="0">
              <a:solidFill>
                <a:schemeClr val="tx1"/>
              </a:solidFill>
              <a:effectLst/>
              <a:latin typeface="Cabin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7941905" y="185234"/>
            <a:ext cx="1824804" cy="153539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endParaRPr lang="en-GB" sz="2000" b="1" dirty="0" smtClean="0">
              <a:solidFill>
                <a:schemeClr val="tx1"/>
              </a:solidFill>
              <a:latin typeface="Cabin"/>
            </a:endParaRPr>
          </a:p>
          <a:p>
            <a:pPr marR="233350" algn="ctr"/>
            <a:r>
              <a:rPr lang="ar-AE" sz="2000" dirty="0">
                <a:solidFill>
                  <a:schemeClr val="tx1"/>
                </a:solidFill>
                <a:latin typeface="Cabin"/>
              </a:rPr>
              <a:t>بله</a:t>
            </a:r>
          </a:p>
          <a:p>
            <a:pPr marR="233350" algn="ctr"/>
            <a:r>
              <a:rPr lang="en-GB" sz="2000" b="1" dirty="0">
                <a:solidFill>
                  <a:schemeClr val="tx1"/>
                </a:solidFill>
                <a:latin typeface="Cabin"/>
              </a:rPr>
              <a:t>beleh</a:t>
            </a:r>
            <a:endParaRPr lang="en-GB" sz="2000" b="1" i="0" u="none" strike="noStrike" dirty="0" smtClean="0">
              <a:solidFill>
                <a:schemeClr val="tx1"/>
              </a:solidFill>
              <a:effectLst/>
              <a:latin typeface="Cabin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952877" y="-3590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1230697" y="0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202129" y="2571997"/>
            <a:ext cx="406400" cy="4064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988287" y="848358"/>
            <a:ext cx="406400" cy="4064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215207" y="815257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757571" y="3120522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886181" y="5019961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472185" y="3039703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101127" y="3164675"/>
            <a:ext cx="406400" cy="4064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369126" y="5326585"/>
            <a:ext cx="406400" cy="4064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640596" y="5214686"/>
            <a:ext cx="406400" cy="4064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965995" y="10184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08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8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3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0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9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9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96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40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75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2874" y="-1"/>
            <a:ext cx="10273249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983182" y="2553984"/>
            <a:ext cx="54125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>
                <a:solidFill>
                  <a:prstClr val="black"/>
                </a:solidFill>
              </a:rPr>
              <a:t>December - Farsi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994322" y="57772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</a:p>
          <a:p>
            <a:pPr algn="ctr"/>
            <a:r>
              <a:rPr lang="ar-AE" sz="3600" dirty="0">
                <a:solidFill>
                  <a:schemeClr val="tx1"/>
                </a:solidFill>
                <a:latin typeface="Arial" panose="020B0604020202020204" pitchFamily="34" charset="0"/>
              </a:rPr>
              <a:t>یکی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yeki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2886159" y="1338711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</a:p>
          <a:p>
            <a:pPr algn="ctr"/>
            <a:r>
              <a:rPr lang="ar-AE" sz="3600" dirty="0">
                <a:solidFill>
                  <a:schemeClr val="tx1"/>
                </a:solidFill>
                <a:latin typeface="Arial" panose="020B0604020202020204" pitchFamily="34" charset="0"/>
              </a:rPr>
              <a:t>دو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747713" y="2716357"/>
            <a:ext cx="2399962" cy="199897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</a:t>
            </a:r>
          </a:p>
          <a:p>
            <a:pPr algn="ctr"/>
            <a:r>
              <a:rPr lang="ar-AE" sz="3600" dirty="0">
                <a:solidFill>
                  <a:schemeClr val="tx1"/>
                </a:solidFill>
                <a:latin typeface="Arial" panose="020B0604020202020204" pitchFamily="34" charset="0"/>
              </a:rPr>
              <a:t>هشت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npasht</a:t>
            </a:r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2970457" y="4163183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</a:t>
            </a:r>
          </a:p>
          <a:p>
            <a:pPr algn="ctr"/>
            <a:r>
              <a:rPr lang="ar-AE" sz="3600" dirty="0">
                <a:solidFill>
                  <a:schemeClr val="tx1"/>
                </a:solidFill>
                <a:latin typeface="Arial" panose="020B0604020202020204" pitchFamily="34" charset="0"/>
              </a:rPr>
              <a:t>هفت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npaft</a:t>
            </a:r>
          </a:p>
        </p:txBody>
      </p:sp>
      <p:sp>
        <p:nvSpPr>
          <p:cNvPr id="25" name="Oval Callout 24"/>
          <p:cNvSpPr/>
          <p:nvPr/>
        </p:nvSpPr>
        <p:spPr>
          <a:xfrm>
            <a:off x="1016241" y="2675377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</a:p>
          <a:p>
            <a:pPr algn="ctr"/>
            <a:r>
              <a:rPr lang="ar-AE" sz="3600" dirty="0">
                <a:solidFill>
                  <a:schemeClr val="tx1"/>
                </a:solidFill>
                <a:latin typeface="Arial" panose="020B0604020202020204" pitchFamily="34" charset="0"/>
              </a:rPr>
              <a:t>شش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shesh</a:t>
            </a:r>
            <a:endParaRPr lang="en-US" sz="3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4801726" y="68278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</a:p>
          <a:p>
            <a:pPr algn="ctr"/>
            <a:r>
              <a:rPr lang="ar-AE" sz="3600" dirty="0">
                <a:solidFill>
                  <a:schemeClr val="tx1"/>
                </a:solidFill>
                <a:latin typeface="Arial" panose="020B0604020202020204" pitchFamily="34" charset="0"/>
              </a:rPr>
              <a:t>سه</a:t>
            </a:r>
          </a:p>
          <a:p>
            <a:pPr algn="ctr"/>
            <a:r>
              <a:rPr lang="en-GB" sz="3600" b="1" dirty="0">
                <a:solidFill>
                  <a:schemeClr val="tx1"/>
                </a:solidFill>
                <a:latin typeface="Arial" panose="020B0604020202020204" pitchFamily="34" charset="0"/>
              </a:rPr>
              <a:t>seh</a:t>
            </a:r>
          </a:p>
        </p:txBody>
      </p:sp>
      <p:sp>
        <p:nvSpPr>
          <p:cNvPr id="27" name="Oval Callout 26"/>
          <p:cNvSpPr/>
          <p:nvPr/>
        </p:nvSpPr>
        <p:spPr>
          <a:xfrm>
            <a:off x="6740028" y="4183685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 </a:t>
            </a:r>
          </a:p>
          <a:p>
            <a:pPr algn="ctr"/>
            <a:r>
              <a:rPr lang="ar-AE" sz="3100" dirty="0">
                <a:solidFill>
                  <a:schemeClr val="tx1"/>
                </a:solidFill>
                <a:latin typeface="Arial" panose="020B0604020202020204" pitchFamily="34" charset="0"/>
              </a:rPr>
              <a:t>نه</a:t>
            </a:r>
          </a:p>
          <a:p>
            <a:pPr algn="ctr"/>
            <a:r>
              <a:rPr lang="en-GB" sz="3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</a:t>
            </a:r>
          </a:p>
        </p:txBody>
      </p:sp>
      <p:sp>
        <p:nvSpPr>
          <p:cNvPr id="28" name="Oval Callout 27"/>
          <p:cNvSpPr/>
          <p:nvPr/>
        </p:nvSpPr>
        <p:spPr>
          <a:xfrm>
            <a:off x="8737306" y="2920714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</a:p>
          <a:p>
            <a:pPr algn="ctr"/>
            <a:r>
              <a:rPr lang="ar-AE" sz="3200" dirty="0">
                <a:solidFill>
                  <a:schemeClr val="tx1"/>
                </a:solidFill>
                <a:latin typeface="Arial" panose="020B0604020202020204" pitchFamily="34" charset="0"/>
              </a:rPr>
              <a:t>ده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</a:t>
            </a:r>
          </a:p>
        </p:txBody>
      </p:sp>
      <p:sp>
        <p:nvSpPr>
          <p:cNvPr id="29" name="Oval Callout 28"/>
          <p:cNvSpPr/>
          <p:nvPr/>
        </p:nvSpPr>
        <p:spPr>
          <a:xfrm>
            <a:off x="8793187" y="57772"/>
            <a:ext cx="2372559" cy="195502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</a:p>
          <a:p>
            <a:pPr algn="ctr"/>
            <a:r>
              <a:rPr lang="ar-AE" sz="3600" dirty="0">
                <a:solidFill>
                  <a:schemeClr val="tx1"/>
                </a:solidFill>
                <a:latin typeface="Arial" panose="020B0604020202020204" pitchFamily="34" charset="0"/>
              </a:rPr>
              <a:t>پنج</a:t>
            </a:r>
          </a:p>
          <a:p>
            <a:pPr algn="ctr"/>
            <a:r>
              <a:rPr lang="en-GB" sz="3600" dirty="0">
                <a:solidFill>
                  <a:schemeClr val="tx1"/>
                </a:solidFill>
                <a:latin typeface="Arial" panose="020B0604020202020204" pitchFamily="34" charset="0"/>
              </a:rPr>
              <a:t>panj</a:t>
            </a:r>
            <a:endParaRPr lang="en-US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6719609" y="1234725"/>
            <a:ext cx="2507674" cy="210009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</a:p>
          <a:p>
            <a:pPr algn="ctr"/>
            <a:r>
              <a:rPr lang="ar-AE" sz="3200" dirty="0">
                <a:solidFill>
                  <a:schemeClr val="tx1"/>
                </a:solidFill>
                <a:latin typeface="Arial" panose="020B0604020202020204" pitchFamily="34" charset="0"/>
              </a:rPr>
              <a:t>چهار</a:t>
            </a: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</a:rPr>
              <a:t>chehar</a:t>
            </a:r>
            <a:endParaRPr lang="en-GB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16241" y="4913746"/>
            <a:ext cx="1883143" cy="19163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70457" y="6452099"/>
            <a:ext cx="7903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 smtClean="0">
                <a:solidFill>
                  <a:prstClr val="black"/>
                </a:solidFill>
              </a:rPr>
              <a:t>Numbers 1-10: </a:t>
            </a:r>
            <a:r>
              <a:rPr lang="en-GB" dirty="0">
                <a:solidFill>
                  <a:prstClr val="black"/>
                </a:solidFill>
                <a:hlinkClick r:id="rId25"/>
              </a:rPr>
              <a:t>https://</a:t>
            </a:r>
            <a:r>
              <a:rPr lang="en-GB" dirty="0" smtClean="0">
                <a:solidFill>
                  <a:prstClr val="black"/>
                </a:solidFill>
                <a:hlinkClick r:id="rId25"/>
              </a:rPr>
              <a:t>www.youtube.com/watch?v=d0q-L20AIdA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932874" y="-1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1206123" y="0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73769" y="780298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622335" y="2109996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516408" y="979592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639971" y="2012799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649706" y="828325"/>
            <a:ext cx="406400" cy="4064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800450" y="3508239"/>
            <a:ext cx="406400" cy="4064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750316" y="4885422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564288" y="3454755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419475" y="5006430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446506" y="369970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6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6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75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85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8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87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50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21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22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75" y="-297"/>
            <a:ext cx="10272650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975004" y="2656643"/>
            <a:ext cx="54288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500" dirty="0">
                <a:solidFill>
                  <a:prstClr val="black"/>
                </a:solidFill>
              </a:rPr>
              <a:t>December - Farsi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34023" y="378689"/>
            <a:ext cx="9070109" cy="618836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Useful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</a:t>
            </a: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en-GB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</a:t>
            </a:r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www.kids-world-travel-guide.com/iran-facts-for-kids.html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kids.nationalgeographic.com/geography/countries/article/iran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Hossein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Alizadeh is one of the most important figures in Persian music. He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Iranian musician,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composer, researcher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teacher,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setar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instrumentalist and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improviser: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://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www.youtube.com/watch?v=XBNtBDX5XFE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"Morq-e Sahar" (The Bird of Dawn) is considered one of the most iconic and enduring Iranian songs, celebrated for its poetic lyrics, melodic beauty, and profound themes of hope and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freedom: 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://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www.youtube.com/watch?v=Gzn-r2IMPqc</a:t>
            </a:r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8692" y="505691"/>
            <a:ext cx="1874781" cy="125152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959675" y="-1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1232325" y="0"/>
            <a:ext cx="0" cy="6858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8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78093</TotalTime>
  <Words>493</Words>
  <Application>Microsoft Office PowerPoint</Application>
  <PresentationFormat>Widescreen</PresentationFormat>
  <Paragraphs>161</Paragraphs>
  <Slides>8</Slides>
  <Notes>0</Notes>
  <HiddenSlides>0</HiddenSlides>
  <MMClips>50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Cabin</vt:lpstr>
      <vt:lpstr>Calibri</vt:lpstr>
      <vt:lpstr>Calibri Light</vt:lpstr>
      <vt:lpstr>Google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Priory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Ummara Parvez</dc:creator>
  <cp:lastModifiedBy>Ummara Parvez</cp:lastModifiedBy>
  <cp:revision>108</cp:revision>
  <dcterms:created xsi:type="dcterms:W3CDTF">2025-01-03T14:40:52Z</dcterms:created>
  <dcterms:modified xsi:type="dcterms:W3CDTF">2025-12-02T08:05:57Z</dcterms:modified>
</cp:coreProperties>
</file>